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7" r:id="rId2"/>
    <p:sldId id="259" r:id="rId3"/>
    <p:sldId id="256" r:id="rId4"/>
    <p:sldId id="273" r:id="rId5"/>
    <p:sldId id="262" r:id="rId6"/>
    <p:sldId id="263" r:id="rId7"/>
    <p:sldId id="264" r:id="rId8"/>
    <p:sldId id="265" r:id="rId9"/>
    <p:sldId id="266" r:id="rId10"/>
    <p:sldId id="260" r:id="rId11"/>
    <p:sldId id="261" r:id="rId12"/>
    <p:sldId id="269" r:id="rId13"/>
    <p:sldId id="270" r:id="rId14"/>
    <p:sldId id="271" r:id="rId15"/>
    <p:sldId id="272"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85" d="100"/>
          <a:sy n="85" d="100"/>
        </p:scale>
        <p:origin x="13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29BE0C2-D4A8-499A-B748-346184954378}" type="datetimeFigureOut">
              <a:rPr lang="en-US" smtClean="0"/>
              <a:t>2/16/2021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C6C17D-DBA8-4E4E-9B06-6878E8D0BED4}" type="slidenum">
              <a:rPr lang="en-US" smtClean="0"/>
              <a:t>‹#›</a:t>
            </a:fld>
            <a:endParaRPr lang="en-US"/>
          </a:p>
        </p:txBody>
      </p:sp>
    </p:spTree>
    <p:extLst>
      <p:ext uri="{BB962C8B-B14F-4D97-AF65-F5344CB8AC3E}">
        <p14:creationId xmlns:p14="http://schemas.microsoft.com/office/powerpoint/2010/main" val="29424645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1F2A70B-78F2-4DCF-B53B-C990D2FAFB8A}" type="slidenum">
              <a:rPr lang="en-US" smtClean="0"/>
              <a:t>1</a:t>
            </a:fld>
            <a:endParaRPr lang="en-US" dirty="0"/>
          </a:p>
        </p:txBody>
      </p:sp>
    </p:spTree>
    <p:extLst>
      <p:ext uri="{BB962C8B-B14F-4D97-AF65-F5344CB8AC3E}">
        <p14:creationId xmlns:p14="http://schemas.microsoft.com/office/powerpoint/2010/main" val="11152118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AE0F7315-7E8C-4FF3-8911-52FE716050E3}" type="datetimeFigureOut">
              <a:rPr lang="en-US" smtClean="0"/>
              <a:t>2/16/2021</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B92F63AC-E4B7-4074-9AFD-8F2E8A1EDB53}" type="slidenum">
              <a:rPr lang="en-US" smtClean="0"/>
              <a:t>‹#›</a:t>
            </a:fld>
            <a:endParaRPr lang="en-US"/>
          </a:p>
        </p:txBody>
      </p:sp>
    </p:spTree>
    <p:extLst>
      <p:ext uri="{BB962C8B-B14F-4D97-AF65-F5344CB8AC3E}">
        <p14:creationId xmlns:p14="http://schemas.microsoft.com/office/powerpoint/2010/main" val="2179331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AE0F7315-7E8C-4FF3-8911-52FE716050E3}" type="datetimeFigureOut">
              <a:rPr lang="en-US" smtClean="0"/>
              <a:t>2/16/2021</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B92F63AC-E4B7-4074-9AFD-8F2E8A1EDB53}" type="slidenum">
              <a:rPr lang="en-US" smtClean="0"/>
              <a:t>‹#›</a:t>
            </a:fld>
            <a:endParaRPr lang="en-US"/>
          </a:p>
        </p:txBody>
      </p:sp>
    </p:spTree>
    <p:extLst>
      <p:ext uri="{BB962C8B-B14F-4D97-AF65-F5344CB8AC3E}">
        <p14:creationId xmlns:p14="http://schemas.microsoft.com/office/powerpoint/2010/main" val="1005464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AE0F7315-7E8C-4FF3-8911-52FE716050E3}" type="datetimeFigureOut">
              <a:rPr lang="en-US" smtClean="0"/>
              <a:t>2/16/2021</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B92F63AC-E4B7-4074-9AFD-8F2E8A1EDB53}" type="slidenum">
              <a:rPr lang="en-US" smtClean="0"/>
              <a:t>‹#›</a:t>
            </a:fld>
            <a:endParaRPr lang="en-US"/>
          </a:p>
        </p:txBody>
      </p:sp>
    </p:spTree>
    <p:extLst>
      <p:ext uri="{BB962C8B-B14F-4D97-AF65-F5344CB8AC3E}">
        <p14:creationId xmlns:p14="http://schemas.microsoft.com/office/powerpoint/2010/main" val="12473733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AE0F7315-7E8C-4FF3-8911-52FE716050E3}" type="datetimeFigureOut">
              <a:rPr lang="en-US" smtClean="0"/>
              <a:t>2/16/2021</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B92F63AC-E4B7-4074-9AFD-8F2E8A1EDB53}" type="slidenum">
              <a:rPr lang="en-US" smtClean="0"/>
              <a:t>‹#›</a:t>
            </a:fld>
            <a:endParaRPr lang="en-US"/>
          </a:p>
        </p:txBody>
      </p:sp>
    </p:spTree>
    <p:extLst>
      <p:ext uri="{BB962C8B-B14F-4D97-AF65-F5344CB8AC3E}">
        <p14:creationId xmlns:p14="http://schemas.microsoft.com/office/powerpoint/2010/main" val="13602135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E0F7315-7E8C-4FF3-8911-52FE716050E3}" type="datetimeFigureOut">
              <a:rPr lang="en-US" smtClean="0"/>
              <a:t>2/16/2021</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B92F63AC-E4B7-4074-9AFD-8F2E8A1EDB53}" type="slidenum">
              <a:rPr lang="en-US" smtClean="0"/>
              <a:t>‹#›</a:t>
            </a:fld>
            <a:endParaRPr lang="en-US"/>
          </a:p>
        </p:txBody>
      </p:sp>
    </p:spTree>
    <p:extLst>
      <p:ext uri="{BB962C8B-B14F-4D97-AF65-F5344CB8AC3E}">
        <p14:creationId xmlns:p14="http://schemas.microsoft.com/office/powerpoint/2010/main" val="5688158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AE0F7315-7E8C-4FF3-8911-52FE716050E3}" type="datetimeFigureOut">
              <a:rPr lang="en-US" smtClean="0"/>
              <a:t>2/16/2021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2F63AC-E4B7-4074-9AFD-8F2E8A1EDB53}" type="slidenum">
              <a:rPr lang="en-US" smtClean="0"/>
              <a:t>‹#›</a:t>
            </a:fld>
            <a:endParaRPr lang="en-US"/>
          </a:p>
        </p:txBody>
      </p:sp>
    </p:spTree>
    <p:extLst>
      <p:ext uri="{BB962C8B-B14F-4D97-AF65-F5344CB8AC3E}">
        <p14:creationId xmlns:p14="http://schemas.microsoft.com/office/powerpoint/2010/main" val="42632211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AE0F7315-7E8C-4FF3-8911-52FE716050E3}" type="datetimeFigureOut">
              <a:rPr lang="en-US" smtClean="0"/>
              <a:t>2/16/2021</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B92F63AC-E4B7-4074-9AFD-8F2E8A1EDB53}" type="slidenum">
              <a:rPr lang="en-US" smtClean="0"/>
              <a:t>‹#›</a:t>
            </a:fld>
            <a:endParaRPr lang="en-US"/>
          </a:p>
        </p:txBody>
      </p:sp>
    </p:spTree>
    <p:extLst>
      <p:ext uri="{BB962C8B-B14F-4D97-AF65-F5344CB8AC3E}">
        <p14:creationId xmlns:p14="http://schemas.microsoft.com/office/powerpoint/2010/main" val="28332688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AE0F7315-7E8C-4FF3-8911-52FE716050E3}" type="datetimeFigureOut">
              <a:rPr lang="en-US" smtClean="0"/>
              <a:t>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2F63AC-E4B7-4074-9AFD-8F2E8A1EDB53}" type="slidenum">
              <a:rPr lang="en-US" smtClean="0"/>
              <a:t>‹#›</a:t>
            </a:fld>
            <a:endParaRPr lang="en-US"/>
          </a:p>
        </p:txBody>
      </p:sp>
    </p:spTree>
    <p:extLst>
      <p:ext uri="{BB962C8B-B14F-4D97-AF65-F5344CB8AC3E}">
        <p14:creationId xmlns:p14="http://schemas.microsoft.com/office/powerpoint/2010/main" val="1870879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AE0F7315-7E8C-4FF3-8911-52FE716050E3}" type="datetimeFigureOut">
              <a:rPr lang="en-US" smtClean="0"/>
              <a:t>2/16/2021</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B92F63AC-E4B7-4074-9AFD-8F2E8A1EDB53}" type="slidenum">
              <a:rPr lang="en-US" smtClean="0"/>
              <a:t>‹#›</a:t>
            </a:fld>
            <a:endParaRPr lang="en-US"/>
          </a:p>
        </p:txBody>
      </p:sp>
    </p:spTree>
    <p:extLst>
      <p:ext uri="{BB962C8B-B14F-4D97-AF65-F5344CB8AC3E}">
        <p14:creationId xmlns:p14="http://schemas.microsoft.com/office/powerpoint/2010/main" val="21136731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E0F7315-7E8C-4FF3-8911-52FE716050E3}" type="datetimeFigureOut">
              <a:rPr lang="en-US" smtClean="0"/>
              <a:t>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2F63AC-E4B7-4074-9AFD-8F2E8A1EDB53}" type="slidenum">
              <a:rPr lang="en-US" smtClean="0"/>
              <a:t>‹#›</a:t>
            </a:fld>
            <a:endParaRPr lang="en-US"/>
          </a:p>
        </p:txBody>
      </p:sp>
    </p:spTree>
    <p:extLst>
      <p:ext uri="{BB962C8B-B14F-4D97-AF65-F5344CB8AC3E}">
        <p14:creationId xmlns:p14="http://schemas.microsoft.com/office/powerpoint/2010/main" val="14681677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E0F7315-7E8C-4FF3-8911-52FE716050E3}" type="datetimeFigureOut">
              <a:rPr lang="en-US" smtClean="0"/>
              <a:t>2/16/2021</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B92F63AC-E4B7-4074-9AFD-8F2E8A1EDB53}" type="slidenum">
              <a:rPr lang="en-US" smtClean="0"/>
              <a:t>‹#›</a:t>
            </a:fld>
            <a:endParaRPr lang="en-US"/>
          </a:p>
        </p:txBody>
      </p:sp>
    </p:spTree>
    <p:extLst>
      <p:ext uri="{BB962C8B-B14F-4D97-AF65-F5344CB8AC3E}">
        <p14:creationId xmlns:p14="http://schemas.microsoft.com/office/powerpoint/2010/main" val="39182843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E0F7315-7E8C-4FF3-8911-52FE716050E3}" type="datetimeFigureOut">
              <a:rPr lang="en-US" smtClean="0"/>
              <a:t>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2F63AC-E4B7-4074-9AFD-8F2E8A1EDB53}" type="slidenum">
              <a:rPr lang="en-US" smtClean="0"/>
              <a:t>‹#›</a:t>
            </a:fld>
            <a:endParaRPr lang="en-US"/>
          </a:p>
        </p:txBody>
      </p:sp>
    </p:spTree>
    <p:extLst>
      <p:ext uri="{BB962C8B-B14F-4D97-AF65-F5344CB8AC3E}">
        <p14:creationId xmlns:p14="http://schemas.microsoft.com/office/powerpoint/2010/main" val="3963294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E0F7315-7E8C-4FF3-8911-52FE716050E3}" type="datetimeFigureOut">
              <a:rPr lang="en-US" smtClean="0"/>
              <a:t>2/16/2021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2F63AC-E4B7-4074-9AFD-8F2E8A1EDB53}" type="slidenum">
              <a:rPr lang="en-US" smtClean="0"/>
              <a:t>‹#›</a:t>
            </a:fld>
            <a:endParaRPr lang="en-US"/>
          </a:p>
        </p:txBody>
      </p:sp>
    </p:spTree>
    <p:extLst>
      <p:ext uri="{BB962C8B-B14F-4D97-AF65-F5344CB8AC3E}">
        <p14:creationId xmlns:p14="http://schemas.microsoft.com/office/powerpoint/2010/main" val="25484818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E0F7315-7E8C-4FF3-8911-52FE716050E3}" type="datetimeFigureOut">
              <a:rPr lang="en-US" smtClean="0"/>
              <a:t>2/16/2021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2F63AC-E4B7-4074-9AFD-8F2E8A1EDB53}" type="slidenum">
              <a:rPr lang="en-US" smtClean="0"/>
              <a:t>‹#›</a:t>
            </a:fld>
            <a:endParaRPr lang="en-US"/>
          </a:p>
        </p:txBody>
      </p:sp>
    </p:spTree>
    <p:extLst>
      <p:ext uri="{BB962C8B-B14F-4D97-AF65-F5344CB8AC3E}">
        <p14:creationId xmlns:p14="http://schemas.microsoft.com/office/powerpoint/2010/main" val="34840807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0F7315-7E8C-4FF3-8911-52FE716050E3}" type="datetimeFigureOut">
              <a:rPr lang="en-US" smtClean="0"/>
              <a:t>2/16/2021</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B92F63AC-E4B7-4074-9AFD-8F2E8A1EDB53}" type="slidenum">
              <a:rPr lang="en-US" smtClean="0"/>
              <a:t>‹#›</a:t>
            </a:fld>
            <a:endParaRPr lang="en-US"/>
          </a:p>
        </p:txBody>
      </p:sp>
    </p:spTree>
    <p:extLst>
      <p:ext uri="{BB962C8B-B14F-4D97-AF65-F5344CB8AC3E}">
        <p14:creationId xmlns:p14="http://schemas.microsoft.com/office/powerpoint/2010/main" val="37647591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AE0F7315-7E8C-4FF3-8911-52FE716050E3}" type="datetimeFigureOut">
              <a:rPr lang="en-US" smtClean="0"/>
              <a:t>2/16/2021</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B92F63AC-E4B7-4074-9AFD-8F2E8A1EDB53}" type="slidenum">
              <a:rPr lang="en-US" smtClean="0"/>
              <a:t>‹#›</a:t>
            </a:fld>
            <a:endParaRPr lang="en-US"/>
          </a:p>
        </p:txBody>
      </p:sp>
    </p:spTree>
    <p:extLst>
      <p:ext uri="{BB962C8B-B14F-4D97-AF65-F5344CB8AC3E}">
        <p14:creationId xmlns:p14="http://schemas.microsoft.com/office/powerpoint/2010/main" val="8744882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AE0F7315-7E8C-4FF3-8911-52FE716050E3}" type="datetimeFigureOut">
              <a:rPr lang="en-US" smtClean="0"/>
              <a:t>2/16/2021</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B92F63AC-E4B7-4074-9AFD-8F2E8A1EDB53}" type="slidenum">
              <a:rPr lang="en-US" smtClean="0"/>
              <a:t>‹#›</a:t>
            </a:fld>
            <a:endParaRPr lang="en-US"/>
          </a:p>
        </p:txBody>
      </p:sp>
    </p:spTree>
    <p:extLst>
      <p:ext uri="{BB962C8B-B14F-4D97-AF65-F5344CB8AC3E}">
        <p14:creationId xmlns:p14="http://schemas.microsoft.com/office/powerpoint/2010/main" val="28074529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AE0F7315-7E8C-4FF3-8911-52FE716050E3}" type="datetimeFigureOut">
              <a:rPr lang="en-US" smtClean="0"/>
              <a:t>2/16/2021</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B92F63AC-E4B7-4074-9AFD-8F2E8A1EDB53}" type="slidenum">
              <a:rPr lang="en-US" smtClean="0"/>
              <a:t>‹#›</a:t>
            </a:fld>
            <a:endParaRPr lang="en-US"/>
          </a:p>
        </p:txBody>
      </p:sp>
    </p:spTree>
    <p:extLst>
      <p:ext uri="{BB962C8B-B14F-4D97-AF65-F5344CB8AC3E}">
        <p14:creationId xmlns:p14="http://schemas.microsoft.com/office/powerpoint/2010/main" val="893478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mailto:ASKEAP@tonation-nsn.gov"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mailto:Kristin.Nevin@tonation-nsn.gov" TargetMode="External"/><Relationship Id="rId3" Type="http://schemas.openxmlformats.org/officeDocument/2006/relationships/hyperlink" Target="mailto:Marlene.Antone-Havier@tonation-nsn.gov" TargetMode="External"/><Relationship Id="rId7" Type="http://schemas.openxmlformats.org/officeDocument/2006/relationships/hyperlink" Target="mailto:Maybelle.Lucero@tonation-nsn.gov" TargetMode="External"/><Relationship Id="rId2" Type="http://schemas.openxmlformats.org/officeDocument/2006/relationships/hyperlink" Target="mailto:Stacey.Gregorio@tonation-nsn.gov" TargetMode="External"/><Relationship Id="rId1" Type="http://schemas.openxmlformats.org/officeDocument/2006/relationships/slideLayout" Target="../slideLayouts/slideLayout4.xml"/><Relationship Id="rId6" Type="http://schemas.openxmlformats.org/officeDocument/2006/relationships/hyperlink" Target="mailto:Paula.Garza@tonation-nsn.gov" TargetMode="External"/><Relationship Id="rId5" Type="http://schemas.openxmlformats.org/officeDocument/2006/relationships/hyperlink" Target="mailto:Melanie.Sisco@tonation-nsn.gov" TargetMode="External"/><Relationship Id="rId4" Type="http://schemas.openxmlformats.org/officeDocument/2006/relationships/hyperlink" Target="mailto:Victoria.Pablo@tonation-nsn.gov"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049867"/>
            <a:ext cx="10363200" cy="3341512"/>
          </a:xfrm>
        </p:spPr>
        <p:txBody>
          <a:bodyPr>
            <a:normAutofit/>
            <a:scene3d>
              <a:camera prst="orthographicFront"/>
              <a:lightRig rig="soft" dir="t">
                <a:rot lat="0" lon="0" rev="15600000"/>
              </a:lightRig>
            </a:scene3d>
            <a:sp3d extrusionH="57150" prstMaterial="softEdge">
              <a:bevelT w="25400" h="38100"/>
            </a:sp3d>
          </a:bodyPr>
          <a:lstStyle/>
          <a:p>
            <a:r>
              <a:rPr lang="en-US" sz="4800" dirty="0">
                <a:ln/>
                <a:solidFill>
                  <a:srgbClr val="FFFF00"/>
                </a:solidFill>
                <a:latin typeface="Arial Narrow" panose="020B0606020202030204" pitchFamily="34" charset="0"/>
              </a:rPr>
              <a:t>Welcome to the Tohono O’odham Nation</a:t>
            </a:r>
            <a:br>
              <a:rPr lang="en-US" sz="4800" dirty="0">
                <a:ln/>
                <a:solidFill>
                  <a:srgbClr val="FFFF00"/>
                </a:solidFill>
                <a:latin typeface="Arial Narrow" panose="020B0606020202030204" pitchFamily="34" charset="0"/>
              </a:rPr>
            </a:br>
            <a:r>
              <a:rPr lang="en-US" sz="4800" dirty="0">
                <a:ln/>
                <a:solidFill>
                  <a:srgbClr val="FFFF00"/>
                </a:solidFill>
                <a:latin typeface="Arial Narrow" panose="020B0606020202030204" pitchFamily="34" charset="0"/>
              </a:rPr>
              <a:t>Education Assistance </a:t>
            </a:r>
            <a:r>
              <a:rPr lang="en-US" sz="4800" dirty="0" smtClean="0">
                <a:ln/>
                <a:solidFill>
                  <a:srgbClr val="FFFF00"/>
                </a:solidFill>
                <a:latin typeface="Arial Narrow" panose="020B0606020202030204" pitchFamily="34" charset="0"/>
              </a:rPr>
              <a:t>Program</a:t>
            </a:r>
            <a:br>
              <a:rPr lang="en-US" sz="4800" dirty="0" smtClean="0">
                <a:ln/>
                <a:solidFill>
                  <a:srgbClr val="FFFF00"/>
                </a:solidFill>
                <a:latin typeface="Arial Narrow" panose="020B0606020202030204" pitchFamily="34" charset="0"/>
              </a:rPr>
            </a:br>
            <a:r>
              <a:rPr lang="en-US" sz="4800" dirty="0">
                <a:ln/>
                <a:solidFill>
                  <a:srgbClr val="FFFF00"/>
                </a:solidFill>
                <a:latin typeface="Arial Narrow" panose="020B0606020202030204" pitchFamily="34" charset="0"/>
              </a:rPr>
              <a:t/>
            </a:r>
            <a:br>
              <a:rPr lang="en-US" sz="4800" dirty="0">
                <a:ln/>
                <a:solidFill>
                  <a:srgbClr val="FFFF00"/>
                </a:solidFill>
                <a:latin typeface="Arial Narrow" panose="020B0606020202030204" pitchFamily="34" charset="0"/>
              </a:rPr>
            </a:br>
            <a:r>
              <a:rPr lang="en-US" sz="4800" dirty="0">
                <a:ln/>
                <a:solidFill>
                  <a:srgbClr val="FFFF00"/>
                </a:solidFill>
                <a:latin typeface="Arial Narrow" panose="020B0606020202030204" pitchFamily="34" charset="0"/>
              </a:rPr>
              <a:t>(</a:t>
            </a:r>
            <a:r>
              <a:rPr lang="en-US" sz="4800" dirty="0" smtClean="0">
                <a:ln/>
                <a:solidFill>
                  <a:srgbClr val="FFFF00"/>
                </a:solidFill>
                <a:latin typeface="Arial Narrow" panose="020B0606020202030204" pitchFamily="34" charset="0"/>
              </a:rPr>
              <a:t>TON EAP) Orientation Presentation 1</a:t>
            </a:r>
            <a:endParaRPr lang="en-US" sz="4800" dirty="0">
              <a:ln/>
              <a:solidFill>
                <a:srgbClr val="FFFF00"/>
              </a:solidFill>
              <a:latin typeface="Arial Narrow" panose="020B0606020202030204" pitchFamily="34" charset="0"/>
            </a:endParaRPr>
          </a:p>
        </p:txBody>
      </p:sp>
      <p:pic>
        <p:nvPicPr>
          <p:cNvPr id="3" name="Picture 2"/>
          <p:cNvPicPr/>
          <p:nvPr/>
        </p:nvPicPr>
        <p:blipFill>
          <a:blip r:embed="rId3">
            <a:extLst>
              <a:ext uri="{28A0092B-C50C-407E-A947-70E740481C1C}">
                <a14:useLocalDpi xmlns:a14="http://schemas.microsoft.com/office/drawing/2010/main" val="0"/>
              </a:ext>
            </a:extLst>
          </a:blip>
          <a:srcRect/>
          <a:stretch>
            <a:fillRect/>
          </a:stretch>
        </p:blipFill>
        <p:spPr bwMode="auto">
          <a:xfrm>
            <a:off x="8379178" y="4854222"/>
            <a:ext cx="1524000" cy="1143000"/>
          </a:xfrm>
          <a:prstGeom prst="rect">
            <a:avLst/>
          </a:prstGeom>
          <a:noFill/>
        </p:spPr>
      </p:pic>
    </p:spTree>
    <p:extLst>
      <p:ext uri="{BB962C8B-B14F-4D97-AF65-F5344CB8AC3E}">
        <p14:creationId xmlns:p14="http://schemas.microsoft.com/office/powerpoint/2010/main" val="87552350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 in Good standing with EAP</a:t>
            </a:r>
            <a:endParaRPr lang="en-US" dirty="0"/>
          </a:p>
        </p:txBody>
      </p:sp>
      <p:sp>
        <p:nvSpPr>
          <p:cNvPr id="3" name="Content Placeholder 2"/>
          <p:cNvSpPr>
            <a:spLocks noGrp="1"/>
          </p:cNvSpPr>
          <p:nvPr>
            <p:ph idx="1"/>
          </p:nvPr>
        </p:nvSpPr>
        <p:spPr/>
        <p:txBody>
          <a:bodyPr>
            <a:normAutofit lnSpcReduction="10000"/>
          </a:bodyPr>
          <a:lstStyle/>
          <a:p>
            <a:r>
              <a:rPr lang="en-US" dirty="0" smtClean="0"/>
              <a:t>Maintain EAP defined full time or part-time status</a:t>
            </a:r>
          </a:p>
          <a:p>
            <a:pPr lvl="1"/>
            <a:r>
              <a:rPr lang="en-US" dirty="0" smtClean="0"/>
              <a:t>Full Time is 24 credit hours per year or 12 per semester, 8/tri, 6/quad</a:t>
            </a:r>
          </a:p>
          <a:p>
            <a:pPr lvl="1"/>
            <a:r>
              <a:rPr lang="en-US" dirty="0" smtClean="0"/>
              <a:t>Part Time is 12 credit hours per year or 6 per semester</a:t>
            </a:r>
          </a:p>
          <a:p>
            <a:pPr lvl="1"/>
            <a:r>
              <a:rPr lang="en-US" dirty="0" smtClean="0"/>
              <a:t>*** Credit hour minimums are effected by degree level and school year calendar (semester, trimester, year-round status)</a:t>
            </a:r>
          </a:p>
          <a:p>
            <a:r>
              <a:rPr lang="en-US" dirty="0" smtClean="0"/>
              <a:t>Maintain GPA 2.0 minimum</a:t>
            </a:r>
          </a:p>
          <a:p>
            <a:r>
              <a:rPr lang="en-US" dirty="0" smtClean="0"/>
              <a:t>Start submitting required documentation at the end of each semester before our two deadline Dates: January 4</a:t>
            </a:r>
            <a:r>
              <a:rPr lang="en-US" baseline="30000" dirty="0" smtClean="0"/>
              <a:t>th</a:t>
            </a:r>
            <a:r>
              <a:rPr lang="en-US" dirty="0" smtClean="0"/>
              <a:t> and July 15</a:t>
            </a:r>
            <a:r>
              <a:rPr lang="en-US" baseline="30000" dirty="0" smtClean="0"/>
              <a:t>th</a:t>
            </a:r>
            <a:r>
              <a:rPr lang="en-US" dirty="0" smtClean="0"/>
              <a:t>. </a:t>
            </a:r>
          </a:p>
          <a:p>
            <a:r>
              <a:rPr lang="en-US" dirty="0" smtClean="0"/>
              <a:t>Keep your status as a Tribal Enrolled Member of the Tohono O’odham Nation.</a:t>
            </a:r>
          </a:p>
          <a:p>
            <a:pPr marL="0" indent="0">
              <a:buNone/>
            </a:pPr>
            <a:endParaRPr lang="en-US" dirty="0" smtClean="0"/>
          </a:p>
          <a:p>
            <a:endParaRPr lang="en-US" dirty="0" smtClean="0"/>
          </a:p>
          <a:p>
            <a:pPr lvl="1"/>
            <a:endParaRPr lang="en-US" dirty="0" smtClean="0"/>
          </a:p>
        </p:txBody>
      </p:sp>
    </p:spTree>
    <p:extLst>
      <p:ext uri="{BB962C8B-B14F-4D97-AF65-F5344CB8AC3E}">
        <p14:creationId xmlns:p14="http://schemas.microsoft.com/office/powerpoint/2010/main" val="27206339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5771" y="973668"/>
            <a:ext cx="8370596" cy="702732"/>
          </a:xfrm>
        </p:spPr>
        <p:txBody>
          <a:bodyPr/>
          <a:lstStyle/>
          <a:p>
            <a:r>
              <a:rPr lang="en-US" dirty="0" smtClean="0"/>
              <a:t>Continue in Good standing with EAP:</a:t>
            </a:r>
            <a:br>
              <a:rPr lang="en-US" dirty="0" smtClean="0"/>
            </a:br>
            <a:r>
              <a:rPr lang="en-US" dirty="0" smtClean="0"/>
              <a:t>Documents, Documents, Documents…</a:t>
            </a:r>
            <a:endParaRPr lang="en-US" dirty="0"/>
          </a:p>
        </p:txBody>
      </p:sp>
      <p:sp>
        <p:nvSpPr>
          <p:cNvPr id="3" name="Content Placeholder 2"/>
          <p:cNvSpPr>
            <a:spLocks noGrp="1"/>
          </p:cNvSpPr>
          <p:nvPr>
            <p:ph idx="1"/>
          </p:nvPr>
        </p:nvSpPr>
        <p:spPr>
          <a:xfrm>
            <a:off x="1154954" y="2569029"/>
            <a:ext cx="8825659" cy="3809999"/>
          </a:xfrm>
        </p:spPr>
        <p:txBody>
          <a:bodyPr>
            <a:normAutofit/>
          </a:bodyPr>
          <a:lstStyle/>
          <a:p>
            <a:r>
              <a:rPr lang="en-US" dirty="0" smtClean="0"/>
              <a:t>Keep in mind, every semester, you will be submitting some sort of documentation to get the next funding payout!</a:t>
            </a:r>
          </a:p>
          <a:p>
            <a:r>
              <a:rPr lang="en-US" dirty="0" smtClean="0"/>
              <a:t>Submit Documents as soon as you have them available to submit to </a:t>
            </a:r>
            <a:r>
              <a:rPr lang="en-US" dirty="0" smtClean="0">
                <a:hlinkClick r:id="rId2"/>
              </a:rPr>
              <a:t>ASKEAP@tonation-nsn.gov</a:t>
            </a:r>
            <a:r>
              <a:rPr lang="en-US" dirty="0" smtClean="0"/>
              <a:t> then text or email your specialist you submitted them.  (do not cc: your specialist, this is fill up their mailbox)</a:t>
            </a:r>
          </a:p>
          <a:p>
            <a:r>
              <a:rPr lang="en-US" dirty="0" smtClean="0"/>
              <a:t>Do not wait until the Deadline Dates to submit documents.  You should be submitting documents to your specialist before you end every semester for your next funding cycle (year round students are most effected by the need for quick turn over of documents).</a:t>
            </a:r>
          </a:p>
          <a:p>
            <a:r>
              <a:rPr lang="en-US" dirty="0" smtClean="0"/>
              <a:t>Be mindful of documents you do not have control over, they will need more time to process (official transcripts, FNA, SAR,…)</a:t>
            </a:r>
          </a:p>
          <a:p>
            <a:endParaRPr lang="en-US" dirty="0" smtClean="0"/>
          </a:p>
          <a:p>
            <a:endParaRPr lang="en-US" dirty="0" smtClean="0"/>
          </a:p>
          <a:p>
            <a:endParaRPr lang="en-US" dirty="0" smtClean="0"/>
          </a:p>
          <a:p>
            <a:endParaRPr lang="en-US" dirty="0" smtClean="0"/>
          </a:p>
          <a:p>
            <a:pPr lvl="1"/>
            <a:endParaRPr lang="en-US" dirty="0" smtClean="0"/>
          </a:p>
        </p:txBody>
      </p:sp>
    </p:spTree>
    <p:extLst>
      <p:ext uri="{BB962C8B-B14F-4D97-AF65-F5344CB8AC3E}">
        <p14:creationId xmlns:p14="http://schemas.microsoft.com/office/powerpoint/2010/main" val="41274891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happens if I do not meet minimum requirements?</a:t>
            </a:r>
            <a:endParaRPr lang="en-US" dirty="0"/>
          </a:p>
        </p:txBody>
      </p:sp>
      <p:sp>
        <p:nvSpPr>
          <p:cNvPr id="3" name="Content Placeholder 2"/>
          <p:cNvSpPr>
            <a:spLocks noGrp="1"/>
          </p:cNvSpPr>
          <p:nvPr>
            <p:ph idx="1"/>
          </p:nvPr>
        </p:nvSpPr>
        <p:spPr>
          <a:xfrm>
            <a:off x="1154954" y="2416629"/>
            <a:ext cx="8825659" cy="4049485"/>
          </a:xfrm>
        </p:spPr>
        <p:txBody>
          <a:bodyPr/>
          <a:lstStyle/>
          <a:p>
            <a:pPr marL="0" indent="0">
              <a:buNone/>
            </a:pPr>
            <a:r>
              <a:rPr lang="en-US" dirty="0" smtClean="0"/>
              <a:t>There are several items that we look at to see if you qualify for funding for the next semester.  If you do not stay in good standing you may end up in one of the following situations:</a:t>
            </a:r>
          </a:p>
          <a:p>
            <a:r>
              <a:rPr lang="en-US" b="1" dirty="0" smtClean="0"/>
              <a:t>Probation: </a:t>
            </a:r>
            <a:r>
              <a:rPr lang="en-US" dirty="0" smtClean="0"/>
              <a:t>Full time students may end up receiving funding at part-time status due to a GPA below 2.0 and/or did not earn full time required credits</a:t>
            </a:r>
          </a:p>
          <a:p>
            <a:r>
              <a:rPr lang="en-US" b="1" dirty="0" smtClean="0"/>
              <a:t>Suspension: </a:t>
            </a:r>
          </a:p>
          <a:p>
            <a:pPr lvl="1"/>
            <a:r>
              <a:rPr lang="en-US" dirty="0" smtClean="0"/>
              <a:t>Students in probation status may be suspended if they did not make up their probation deficiencies.  </a:t>
            </a:r>
          </a:p>
          <a:p>
            <a:pPr lvl="1"/>
            <a:r>
              <a:rPr lang="en-US" dirty="0" smtClean="0"/>
              <a:t>Part-time students who do not stay in good standing go into automatic Suspension since our program does not fund a semester under 6 credits.</a:t>
            </a:r>
          </a:p>
          <a:p>
            <a:endParaRPr lang="en-US" dirty="0" smtClean="0"/>
          </a:p>
        </p:txBody>
      </p:sp>
    </p:spTree>
    <p:extLst>
      <p:ext uri="{BB962C8B-B14F-4D97-AF65-F5344CB8AC3E}">
        <p14:creationId xmlns:p14="http://schemas.microsoft.com/office/powerpoint/2010/main" val="12455987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DEFAULT </a:t>
            </a:r>
            <a:r>
              <a:rPr lang="en-US" sz="2400" dirty="0" smtClean="0"/>
              <a:t>(the next level after Suspension)</a:t>
            </a:r>
            <a:endParaRPr lang="en-US" sz="2400" dirty="0"/>
          </a:p>
        </p:txBody>
      </p:sp>
      <p:sp>
        <p:nvSpPr>
          <p:cNvPr id="3" name="Text Placeholder 2"/>
          <p:cNvSpPr>
            <a:spLocks noGrp="1"/>
          </p:cNvSpPr>
          <p:nvPr>
            <p:ph type="body" sz="half" idx="4294967295"/>
          </p:nvPr>
        </p:nvSpPr>
        <p:spPr>
          <a:xfrm>
            <a:off x="1154954" y="2547710"/>
            <a:ext cx="8824913" cy="3700463"/>
          </a:xfrm>
        </p:spPr>
        <p:txBody>
          <a:bodyPr>
            <a:normAutofit lnSpcReduction="10000"/>
          </a:bodyPr>
          <a:lstStyle/>
          <a:p>
            <a:pPr marL="0" indent="0">
              <a:buNone/>
            </a:pPr>
            <a:r>
              <a:rPr lang="en-US" dirty="0" smtClean="0"/>
              <a:t>Default means there is NO continued funding from the TONEAP.  </a:t>
            </a:r>
          </a:p>
          <a:p>
            <a:pPr marL="0" indent="0">
              <a:buNone/>
            </a:pPr>
            <a:r>
              <a:rPr lang="en-US" dirty="0" smtClean="0"/>
              <a:t>Students are subject to repayment of all funds provided to them during the last funding period due to:</a:t>
            </a:r>
          </a:p>
          <a:p>
            <a:pPr marL="285750" indent="-285750">
              <a:buFont typeface="Arial" panose="020B0604020202020204" pitchFamily="34" charset="0"/>
              <a:buChar char="•"/>
            </a:pPr>
            <a:r>
              <a:rPr lang="en-US" dirty="0" smtClean="0"/>
              <a:t>Failure to complete all credits/classes that you were funded for</a:t>
            </a:r>
          </a:p>
          <a:p>
            <a:pPr marL="285750" indent="-285750">
              <a:buFont typeface="Arial" panose="020B0604020202020204" pitchFamily="34" charset="0"/>
              <a:buChar char="•"/>
            </a:pPr>
            <a:r>
              <a:rPr lang="en-US" dirty="0" smtClean="0"/>
              <a:t>Failure to satisfy suspension requirements</a:t>
            </a:r>
          </a:p>
          <a:p>
            <a:pPr marL="285750" indent="-285750">
              <a:buFont typeface="Arial" panose="020B0604020202020204" pitchFamily="34" charset="0"/>
              <a:buChar char="•"/>
            </a:pPr>
            <a:r>
              <a:rPr lang="en-US" dirty="0" smtClean="0"/>
              <a:t>No contact with your EAP Specialist</a:t>
            </a:r>
          </a:p>
          <a:p>
            <a:pPr marL="285750" indent="-285750">
              <a:buFont typeface="Arial" panose="020B0604020202020204" pitchFamily="34" charset="0"/>
              <a:buChar char="•"/>
            </a:pPr>
            <a:r>
              <a:rPr lang="en-US" dirty="0" smtClean="0"/>
              <a:t>Withdrawal or dismissal from school</a:t>
            </a:r>
          </a:p>
          <a:p>
            <a:pPr marL="285750" indent="-285750">
              <a:buFont typeface="Arial" panose="020B0604020202020204" pitchFamily="34" charset="0"/>
              <a:buChar char="•"/>
            </a:pPr>
            <a:r>
              <a:rPr lang="en-US" dirty="0" smtClean="0"/>
              <a:t>Incarceration/falsifying information</a:t>
            </a:r>
          </a:p>
          <a:p>
            <a:pPr marL="0" indent="0">
              <a:buNone/>
            </a:pPr>
            <a:r>
              <a:rPr lang="en-US" dirty="0" smtClean="0"/>
              <a:t>You must clear your Default through our Audit Process before you can be considered for any future funding.</a:t>
            </a:r>
            <a:endParaRPr lang="en-US" dirty="0"/>
          </a:p>
        </p:txBody>
      </p:sp>
    </p:spTree>
    <p:extLst>
      <p:ext uri="{BB962C8B-B14F-4D97-AF65-F5344CB8AC3E}">
        <p14:creationId xmlns:p14="http://schemas.microsoft.com/office/powerpoint/2010/main" val="32275964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Wrap up of Orientation 1</a:t>
            </a:r>
            <a:endParaRPr lang="en-US" dirty="0"/>
          </a:p>
        </p:txBody>
      </p:sp>
      <p:sp>
        <p:nvSpPr>
          <p:cNvPr id="3" name="Content Placeholder 2"/>
          <p:cNvSpPr>
            <a:spLocks noGrp="1"/>
          </p:cNvSpPr>
          <p:nvPr>
            <p:ph idx="1"/>
          </p:nvPr>
        </p:nvSpPr>
        <p:spPr/>
        <p:txBody>
          <a:bodyPr/>
          <a:lstStyle/>
          <a:p>
            <a:pPr marL="0" indent="0">
              <a:buNone/>
            </a:pPr>
            <a:r>
              <a:rPr lang="en-US" dirty="0" smtClean="0"/>
              <a:t>All of this information is to help you get started for your first semester.  </a:t>
            </a:r>
          </a:p>
          <a:p>
            <a:pPr marL="0" indent="0">
              <a:buNone/>
            </a:pPr>
            <a:r>
              <a:rPr lang="en-US" dirty="0" smtClean="0"/>
              <a:t>There are other presentations you will have access to on our webpage soon.  We will announce their posting through your email address as they are available.  </a:t>
            </a:r>
          </a:p>
          <a:p>
            <a:pPr marL="0" indent="0">
              <a:buNone/>
            </a:pPr>
            <a:r>
              <a:rPr lang="en-US" dirty="0" smtClean="0"/>
              <a:t>Continue to come back to our webpage when you have questions about our processes and documents.  </a:t>
            </a:r>
          </a:p>
          <a:p>
            <a:pPr marL="0" indent="0">
              <a:buNone/>
            </a:pPr>
            <a:endParaRPr lang="en-US" dirty="0" smtClean="0"/>
          </a:p>
          <a:p>
            <a:pPr marL="0" indent="0">
              <a:buNone/>
            </a:pPr>
            <a:r>
              <a:rPr lang="en-US" dirty="0" smtClean="0"/>
              <a:t>The last thing you need to do is to prove to your Specialist you completed this Orientation Presentation by emailing them the answers to the last slide:</a:t>
            </a:r>
          </a:p>
          <a:p>
            <a:pPr marL="0" indent="0">
              <a:buNone/>
            </a:pPr>
            <a:endParaRPr lang="en-US" dirty="0"/>
          </a:p>
        </p:txBody>
      </p:sp>
    </p:spTree>
    <p:extLst>
      <p:ext uri="{BB962C8B-B14F-4D97-AF65-F5344CB8AC3E}">
        <p14:creationId xmlns:p14="http://schemas.microsoft.com/office/powerpoint/2010/main" val="5229002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Email your 3 answers to your Specialist by 5pm, Monday, March 1, 2021</a:t>
            </a:r>
            <a:br>
              <a:rPr lang="en-US" dirty="0" smtClean="0"/>
            </a:br>
            <a:endParaRPr lang="en-US" dirty="0"/>
          </a:p>
        </p:txBody>
      </p:sp>
      <p:sp>
        <p:nvSpPr>
          <p:cNvPr id="3" name="Content Placeholder 2"/>
          <p:cNvSpPr>
            <a:spLocks noGrp="1"/>
          </p:cNvSpPr>
          <p:nvPr>
            <p:ph sz="half" idx="1"/>
          </p:nvPr>
        </p:nvSpPr>
        <p:spPr>
          <a:xfrm>
            <a:off x="305868" y="2572656"/>
            <a:ext cx="4825158" cy="3416301"/>
          </a:xfrm>
        </p:spPr>
        <p:txBody>
          <a:bodyPr/>
          <a:lstStyle/>
          <a:p>
            <a:pPr>
              <a:buAutoNum type="arabicPeriod"/>
            </a:pPr>
            <a:r>
              <a:rPr lang="en-US" dirty="0" smtClean="0"/>
              <a:t>Which expense is prioritized first, your living expenses or tuition?</a:t>
            </a:r>
          </a:p>
          <a:p>
            <a:pPr>
              <a:buAutoNum type="arabicPeriod"/>
            </a:pPr>
            <a:r>
              <a:rPr lang="en-US" dirty="0" smtClean="0"/>
              <a:t>While getting your next semester’s documents ready, when should you submit your FNA to your school and why?</a:t>
            </a:r>
          </a:p>
          <a:p>
            <a:pPr>
              <a:buAutoNum type="arabicPeriod"/>
            </a:pPr>
            <a:r>
              <a:rPr lang="en-US" dirty="0" smtClean="0"/>
              <a:t>What are the two deadline dates for renewed documentation?</a:t>
            </a:r>
          </a:p>
          <a:p>
            <a:pPr marL="0" indent="0">
              <a:buNone/>
            </a:pPr>
            <a:endParaRPr lang="en-US" dirty="0"/>
          </a:p>
        </p:txBody>
      </p:sp>
      <p:sp>
        <p:nvSpPr>
          <p:cNvPr id="4" name="Content Placeholder 3"/>
          <p:cNvSpPr>
            <a:spLocks noGrp="1"/>
          </p:cNvSpPr>
          <p:nvPr>
            <p:ph sz="half" idx="2"/>
          </p:nvPr>
        </p:nvSpPr>
        <p:spPr>
          <a:xfrm>
            <a:off x="5421086" y="2603500"/>
            <a:ext cx="5612785" cy="3416300"/>
          </a:xfrm>
        </p:spPr>
        <p:txBody>
          <a:bodyPr/>
          <a:lstStyle/>
          <a:p>
            <a:r>
              <a:rPr lang="en-US" dirty="0" smtClean="0">
                <a:hlinkClick r:id="rId2"/>
              </a:rPr>
              <a:t>Stacey.Gregorio@tonation-nsn.gov</a:t>
            </a:r>
            <a:endParaRPr lang="en-US" dirty="0" smtClean="0"/>
          </a:p>
          <a:p>
            <a:r>
              <a:rPr lang="en-US" dirty="0" smtClean="0">
                <a:hlinkClick r:id="rId3"/>
              </a:rPr>
              <a:t>Marlene.Antone-Havier@tonation-nsn.gov</a:t>
            </a:r>
            <a:endParaRPr lang="en-US" dirty="0" smtClean="0"/>
          </a:p>
          <a:p>
            <a:r>
              <a:rPr lang="en-US" dirty="0" smtClean="0">
                <a:hlinkClick r:id="rId4"/>
              </a:rPr>
              <a:t>Victoria.Pablo@tonation-nsn.gov</a:t>
            </a:r>
            <a:endParaRPr lang="en-US" dirty="0" smtClean="0"/>
          </a:p>
          <a:p>
            <a:r>
              <a:rPr lang="en-US" dirty="0" smtClean="0">
                <a:hlinkClick r:id="rId5"/>
              </a:rPr>
              <a:t>Melanie.Sisco@tonation-nsn.gov</a:t>
            </a:r>
            <a:endParaRPr lang="en-US" dirty="0" smtClean="0"/>
          </a:p>
          <a:p>
            <a:r>
              <a:rPr lang="en-US" dirty="0" smtClean="0">
                <a:hlinkClick r:id="rId6"/>
              </a:rPr>
              <a:t>Paula.Garza@tonation-nsn.gov</a:t>
            </a:r>
            <a:endParaRPr lang="en-US" dirty="0" smtClean="0"/>
          </a:p>
          <a:p>
            <a:r>
              <a:rPr lang="en-US" dirty="0" smtClean="0">
                <a:hlinkClick r:id="rId7"/>
              </a:rPr>
              <a:t>Maybelle.Lucero@tonation-nsn.gov</a:t>
            </a:r>
            <a:endParaRPr lang="en-US" dirty="0" smtClean="0"/>
          </a:p>
          <a:p>
            <a:r>
              <a:rPr lang="en-US" dirty="0" smtClean="0">
                <a:hlinkClick r:id="rId8"/>
              </a:rPr>
              <a:t>Kristin.Nevin@tonation-nsn.gov</a:t>
            </a:r>
            <a:endParaRPr lang="en-US" dirty="0" smtClean="0"/>
          </a:p>
          <a:p>
            <a:endParaRPr lang="en-US" dirty="0" smtClean="0"/>
          </a:p>
          <a:p>
            <a:endParaRPr lang="en-US" dirty="0"/>
          </a:p>
        </p:txBody>
      </p:sp>
    </p:spTree>
    <p:extLst>
      <p:ext uri="{BB962C8B-B14F-4D97-AF65-F5344CB8AC3E}">
        <p14:creationId xmlns:p14="http://schemas.microsoft.com/office/powerpoint/2010/main" val="17461010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type="ctrTitle"/>
          </p:nvPr>
        </p:nvSpPr>
        <p:spPr/>
        <p:txBody>
          <a:bodyPr>
            <a:normAutofit fontScale="90000"/>
          </a:bodyPr>
          <a:lstStyle/>
          <a:p>
            <a:pPr marL="0" indent="0" algn="ctr">
              <a:buNone/>
            </a:pPr>
            <a:r>
              <a:rPr lang="en-US" sz="2800" dirty="0">
                <a:solidFill>
                  <a:srgbClr val="FFFF00"/>
                </a:solidFill>
                <a:latin typeface="Arial Narrow" panose="020B0606020202030204" pitchFamily="34" charset="0"/>
              </a:rPr>
              <a:t>In order to conserve the uniqueness of Native American Culture and language; and to strengthen families and communities:                                                                Education must begin at home.                                                                                           To promote success in both cultures the Tohono O’odham Education Department will assist O’odham to reach their fullest potential by promoting self respect, expanding awareness of opportunities, and providing education and training.</a:t>
            </a:r>
          </a:p>
        </p:txBody>
      </p:sp>
      <p:sp>
        <p:nvSpPr>
          <p:cNvPr id="5" name="Title 1"/>
          <p:cNvSpPr txBox="1">
            <a:spLocks/>
          </p:cNvSpPr>
          <p:nvPr/>
        </p:nvSpPr>
        <p:spPr bwMode="gray">
          <a:xfrm>
            <a:off x="1154954" y="973668"/>
            <a:ext cx="8761413" cy="706964"/>
          </a:xfrm>
          <a:prstGeom prst="rect">
            <a:avLst/>
          </a:prstGeom>
        </p:spPr>
        <p:txBody>
          <a:bodyPr vert="horz" lIns="91440" tIns="45720" rIns="91440" bIns="45720" rtlCol="0" anchor="b">
            <a:normAutofit/>
          </a:bodyPr>
          <a:lstStyle>
            <a:lvl1pPr algn="l" defTabSz="457200" rtl="0" eaLnBrk="1" latinLnBrk="0" hangingPunct="1">
              <a:spcBef>
                <a:spcPct val="0"/>
              </a:spcBef>
              <a:buNone/>
              <a:defRPr sz="54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4000" dirty="0" smtClean="0">
                <a:solidFill>
                  <a:srgbClr val="FFFF00"/>
                </a:solidFill>
                <a:latin typeface="Arial Narrow" panose="020B0606020202030204" pitchFamily="34" charset="0"/>
              </a:rPr>
              <a:t>EAP MISSION STATEMENT</a:t>
            </a:r>
            <a:endParaRPr lang="en-US" sz="4000" dirty="0">
              <a:solidFill>
                <a:srgbClr val="FFFF00"/>
              </a:solidFill>
              <a:latin typeface="Arial Narrow" panose="020B0606020202030204" pitchFamily="34" charset="0"/>
            </a:endParaRPr>
          </a:p>
        </p:txBody>
      </p:sp>
    </p:spTree>
    <p:extLst>
      <p:ext uri="{BB962C8B-B14F-4D97-AF65-F5344CB8AC3E}">
        <p14:creationId xmlns:p14="http://schemas.microsoft.com/office/powerpoint/2010/main" val="10086425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15885" y="989391"/>
            <a:ext cx="8064727" cy="970038"/>
          </a:xfrm>
        </p:spPr>
        <p:txBody>
          <a:bodyPr/>
          <a:lstStyle/>
          <a:p>
            <a:r>
              <a:rPr lang="en-US" dirty="0" smtClean="0"/>
              <a:t>History</a:t>
            </a:r>
            <a:endParaRPr lang="en-US" dirty="0"/>
          </a:p>
        </p:txBody>
      </p:sp>
      <p:sp>
        <p:nvSpPr>
          <p:cNvPr id="3" name="Subtitle 2"/>
          <p:cNvSpPr>
            <a:spLocks noGrp="1"/>
          </p:cNvSpPr>
          <p:nvPr>
            <p:ph type="subTitle" idx="1"/>
          </p:nvPr>
        </p:nvSpPr>
        <p:spPr>
          <a:xfrm>
            <a:off x="1154955" y="2329543"/>
            <a:ext cx="8825658" cy="3309257"/>
          </a:xfrm>
        </p:spPr>
        <p:txBody>
          <a:bodyPr>
            <a:normAutofit/>
          </a:bodyPr>
          <a:lstStyle/>
          <a:p>
            <a:pPr algn="ctr"/>
            <a:r>
              <a:rPr lang="en-US" dirty="0">
                <a:solidFill>
                  <a:srgbClr val="FFFF00"/>
                </a:solidFill>
                <a:latin typeface="Arial Narrow" panose="020B0606020202030204" pitchFamily="34" charset="0"/>
              </a:rPr>
              <a:t>Tohono O’odham Nation Scholarship Fund was established in 1995 </a:t>
            </a:r>
          </a:p>
          <a:p>
            <a:pPr algn="ctr"/>
            <a:r>
              <a:rPr lang="en-US" dirty="0">
                <a:solidFill>
                  <a:srgbClr val="FFFF00"/>
                </a:solidFill>
                <a:latin typeface="Arial Narrow" panose="020B0606020202030204" pitchFamily="34" charset="0"/>
              </a:rPr>
              <a:t>In 2005 Scholarship Fund and Higher Education Services merged.</a:t>
            </a:r>
          </a:p>
          <a:p>
            <a:pPr algn="ctr"/>
            <a:r>
              <a:rPr lang="en-US" dirty="0">
                <a:solidFill>
                  <a:srgbClr val="FFFF00"/>
                </a:solidFill>
                <a:latin typeface="Arial Narrow" panose="020B0606020202030204" pitchFamily="34" charset="0"/>
              </a:rPr>
              <a:t>Scholarship Fund is tribally funded whereas, Higher Education Services is federally funded.</a:t>
            </a:r>
          </a:p>
          <a:p>
            <a:pPr algn="ctr"/>
            <a:r>
              <a:rPr lang="en-US" dirty="0">
                <a:solidFill>
                  <a:srgbClr val="FFFF00"/>
                </a:solidFill>
                <a:latin typeface="Arial Narrow" panose="020B0606020202030204" pitchFamily="34" charset="0"/>
              </a:rPr>
              <a:t>On August 4,2016, Legislative Council approved to change our name from Scholarship Fund to Education Assistance Program.</a:t>
            </a:r>
          </a:p>
          <a:p>
            <a:endParaRPr lang="en-US" dirty="0"/>
          </a:p>
        </p:txBody>
      </p:sp>
    </p:spTree>
    <p:extLst>
      <p:ext uri="{BB962C8B-B14F-4D97-AF65-F5344CB8AC3E}">
        <p14:creationId xmlns:p14="http://schemas.microsoft.com/office/powerpoint/2010/main" val="42523878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15885" y="989391"/>
            <a:ext cx="8064727" cy="970038"/>
          </a:xfrm>
        </p:spPr>
        <p:txBody>
          <a:bodyPr/>
          <a:lstStyle/>
          <a:p>
            <a:r>
              <a:rPr lang="en-US" dirty="0" smtClean="0"/>
              <a:t>Mandatory Orientation</a:t>
            </a:r>
            <a:endParaRPr lang="en-US" dirty="0"/>
          </a:p>
        </p:txBody>
      </p:sp>
      <p:sp>
        <p:nvSpPr>
          <p:cNvPr id="3" name="Subtitle 2"/>
          <p:cNvSpPr>
            <a:spLocks noGrp="1"/>
          </p:cNvSpPr>
          <p:nvPr>
            <p:ph type="subTitle" idx="1"/>
          </p:nvPr>
        </p:nvSpPr>
        <p:spPr>
          <a:xfrm>
            <a:off x="1154955" y="2329543"/>
            <a:ext cx="8825658" cy="3309257"/>
          </a:xfrm>
        </p:spPr>
        <p:txBody>
          <a:bodyPr>
            <a:normAutofit/>
          </a:bodyPr>
          <a:lstStyle/>
          <a:p>
            <a:pPr algn="ctr"/>
            <a:r>
              <a:rPr lang="en-US" dirty="0" smtClean="0">
                <a:solidFill>
                  <a:srgbClr val="FFFF00"/>
                </a:solidFill>
                <a:latin typeface="Arial Narrow" panose="020B0606020202030204" pitchFamily="34" charset="0"/>
              </a:rPr>
              <a:t>Our Staff have been working through all the challenges of the COVID-19 Pandemic and are providing your mandatory Orientation through this PowerPoint.  </a:t>
            </a:r>
          </a:p>
          <a:p>
            <a:pPr algn="ctr"/>
            <a:r>
              <a:rPr lang="en-US" dirty="0" smtClean="0">
                <a:solidFill>
                  <a:srgbClr val="FFFF00"/>
                </a:solidFill>
                <a:latin typeface="Arial Narrow" panose="020B0606020202030204" pitchFamily="34" charset="0"/>
              </a:rPr>
              <a:t>The information given in this presentation is to help you through this  semester and is not all encompassing of our program processes.  There will be more resources added to our webpage within the next months. </a:t>
            </a:r>
          </a:p>
          <a:p>
            <a:pPr algn="ctr"/>
            <a:r>
              <a:rPr lang="en-US" dirty="0" smtClean="0">
                <a:solidFill>
                  <a:srgbClr val="FFFF00"/>
                </a:solidFill>
                <a:latin typeface="Arial Narrow" panose="020B0606020202030204" pitchFamily="34" charset="0"/>
              </a:rPr>
              <a:t>Please Read through Each slide then email our specialist with your answers to the 3 questions on the last slide. </a:t>
            </a:r>
          </a:p>
          <a:p>
            <a:pPr algn="ctr"/>
            <a:endParaRPr lang="en-US" dirty="0">
              <a:solidFill>
                <a:srgbClr val="FFFF00"/>
              </a:solidFill>
              <a:latin typeface="Arial Narrow" panose="020B0606020202030204" pitchFamily="34" charset="0"/>
            </a:endParaRPr>
          </a:p>
          <a:p>
            <a:endParaRPr lang="en-US" dirty="0"/>
          </a:p>
        </p:txBody>
      </p:sp>
    </p:spTree>
    <p:extLst>
      <p:ext uri="{BB962C8B-B14F-4D97-AF65-F5344CB8AC3E}">
        <p14:creationId xmlns:p14="http://schemas.microsoft.com/office/powerpoint/2010/main" val="913158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Congratulations on your EAP Student Status!!!!</a:t>
            </a:r>
            <a:endParaRPr lang="en-US" dirty="0"/>
          </a:p>
        </p:txBody>
      </p:sp>
      <p:sp>
        <p:nvSpPr>
          <p:cNvPr id="3" name="Content Placeholder 2"/>
          <p:cNvSpPr>
            <a:spLocks noGrp="1"/>
          </p:cNvSpPr>
          <p:nvPr>
            <p:ph idx="1"/>
          </p:nvPr>
        </p:nvSpPr>
        <p:spPr>
          <a:xfrm>
            <a:off x="1154953" y="2427110"/>
            <a:ext cx="9861389" cy="4082547"/>
          </a:xfrm>
        </p:spPr>
        <p:txBody>
          <a:bodyPr>
            <a:normAutofit fontScale="92500" lnSpcReduction="10000"/>
          </a:bodyPr>
          <a:lstStyle/>
          <a:p>
            <a:pPr marL="0" indent="0">
              <a:buNone/>
            </a:pPr>
            <a:r>
              <a:rPr lang="en-US" dirty="0" smtClean="0"/>
              <a:t>Since the Education Assistance Program is not a Scholarship program, we are going to work with you every payout to see what “needs” we can help you with as you work toward completing your certificate or degree.  Your funds are prioritized by tuition then living expenses (as your allocated funds allow).  </a:t>
            </a:r>
          </a:p>
          <a:p>
            <a:pPr marL="0" indent="0">
              <a:buNone/>
            </a:pPr>
            <a:r>
              <a:rPr lang="en-US" dirty="0" smtClean="0"/>
              <a:t>The following are common items that will adjust the level of need we are able to meet for you:</a:t>
            </a:r>
          </a:p>
          <a:p>
            <a:pPr lvl="1">
              <a:buFont typeface="Wingdings" panose="05000000000000000000" pitchFamily="2" charset="2"/>
              <a:buChar char="q"/>
            </a:pPr>
            <a:r>
              <a:rPr lang="en-US" dirty="0" smtClean="0"/>
              <a:t>Tuition cost </a:t>
            </a:r>
          </a:p>
          <a:p>
            <a:pPr lvl="1">
              <a:buFont typeface="Wingdings" panose="05000000000000000000" pitchFamily="2" charset="2"/>
              <a:buChar char="q"/>
            </a:pPr>
            <a:r>
              <a:rPr lang="en-US" dirty="0" smtClean="0"/>
              <a:t>Other Scholarships/Contributions (FNA)</a:t>
            </a:r>
          </a:p>
          <a:p>
            <a:pPr lvl="1">
              <a:buFont typeface="Wingdings" panose="05000000000000000000" pitchFamily="2" charset="2"/>
              <a:buChar char="q"/>
            </a:pPr>
            <a:r>
              <a:rPr lang="en-US" dirty="0" smtClean="0"/>
              <a:t>On/off Campus Living</a:t>
            </a:r>
          </a:p>
          <a:p>
            <a:pPr lvl="1">
              <a:buFont typeface="Wingdings" panose="05000000000000000000" pitchFamily="2" charset="2"/>
              <a:buChar char="q"/>
            </a:pPr>
            <a:r>
              <a:rPr lang="en-US" dirty="0" smtClean="0"/>
              <a:t>In person/On-line classes</a:t>
            </a:r>
          </a:p>
          <a:p>
            <a:pPr lvl="1">
              <a:buFont typeface="Wingdings" panose="05000000000000000000" pitchFamily="2" charset="2"/>
              <a:buChar char="q"/>
            </a:pPr>
            <a:r>
              <a:rPr lang="en-US" dirty="0" smtClean="0"/>
              <a:t>Full Time/Part Time Enrollment status </a:t>
            </a:r>
            <a:r>
              <a:rPr lang="en-US" u="sng" dirty="0" smtClean="0"/>
              <a:t>defined by EAP</a:t>
            </a:r>
          </a:p>
          <a:p>
            <a:pPr lvl="1">
              <a:buFont typeface="Wingdings" panose="05000000000000000000" pitchFamily="2" charset="2"/>
              <a:buChar char="q"/>
            </a:pPr>
            <a:r>
              <a:rPr lang="en-US" dirty="0" smtClean="0"/>
              <a:t>Enrollment in a Private School (the tuition is higher than a Public School, this will effect your yearly allocation and possibly reduce the amount you receive for living)</a:t>
            </a:r>
          </a:p>
          <a:p>
            <a:pPr>
              <a:buFont typeface="Wingdings" panose="05000000000000000000" pitchFamily="2" charset="2"/>
              <a:buChar char="q"/>
            </a:pPr>
            <a:endParaRPr lang="en-US" dirty="0"/>
          </a:p>
        </p:txBody>
      </p:sp>
    </p:spTree>
    <p:extLst>
      <p:ext uri="{BB962C8B-B14F-4D97-AF65-F5344CB8AC3E}">
        <p14:creationId xmlns:p14="http://schemas.microsoft.com/office/powerpoint/2010/main" val="31167360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Student Payout (if there is a need)</a:t>
            </a:r>
            <a:endParaRPr lang="en-US" dirty="0"/>
          </a:p>
        </p:txBody>
      </p:sp>
      <p:sp>
        <p:nvSpPr>
          <p:cNvPr id="3" name="Content Placeholder 2"/>
          <p:cNvSpPr>
            <a:spLocks noGrp="1"/>
          </p:cNvSpPr>
          <p:nvPr>
            <p:ph idx="1"/>
          </p:nvPr>
        </p:nvSpPr>
        <p:spPr>
          <a:xfrm>
            <a:off x="1154954" y="2427110"/>
            <a:ext cx="8825659" cy="3770489"/>
          </a:xfrm>
        </p:spPr>
        <p:txBody>
          <a:bodyPr>
            <a:normAutofit/>
          </a:bodyPr>
          <a:lstStyle/>
          <a:p>
            <a:pPr marL="0" indent="0">
              <a:buNone/>
            </a:pPr>
            <a:r>
              <a:rPr lang="en-US" dirty="0" smtClean="0"/>
              <a:t>The first item we will fund is your tuition balance.  </a:t>
            </a:r>
            <a:r>
              <a:rPr lang="en-US" u="sng" dirty="0" smtClean="0"/>
              <a:t>If there is an allotted balance left over</a:t>
            </a:r>
            <a:r>
              <a:rPr lang="en-US" dirty="0" smtClean="0"/>
              <a:t>, we determine your living expenses (daily student calculation, transportation and books).  </a:t>
            </a:r>
          </a:p>
          <a:p>
            <a:pPr marL="0" indent="0">
              <a:buNone/>
            </a:pPr>
            <a:r>
              <a:rPr lang="en-US" dirty="0" smtClean="0"/>
              <a:t>We send the tuition funds to your school and we </a:t>
            </a:r>
            <a:r>
              <a:rPr lang="en-US" u="sng" dirty="0" smtClean="0"/>
              <a:t>send one payout </a:t>
            </a:r>
            <a:r>
              <a:rPr lang="en-US" dirty="0" smtClean="0"/>
              <a:t>for student living expenses to you (direct deposit or a mailed check).  </a:t>
            </a:r>
            <a:endParaRPr lang="en-US" dirty="0"/>
          </a:p>
          <a:p>
            <a:pPr marL="0" indent="0">
              <a:buNone/>
            </a:pPr>
            <a:r>
              <a:rPr lang="en-US" dirty="0" smtClean="0"/>
              <a:t>If you receive funding for your living expenses it is up to you how to prioritize and budget these funds.  You will not receive another pay out until your next semester if you are in good standing and funds are available through your allocation.</a:t>
            </a:r>
          </a:p>
          <a:p>
            <a:pPr marL="0" indent="0">
              <a:buNone/>
            </a:pPr>
            <a:r>
              <a:rPr lang="en-US" dirty="0" smtClean="0"/>
              <a:t>There are a couple of things you need to be mindful of…</a:t>
            </a: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8623798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Items to be mindful of through the semester:</a:t>
            </a:r>
            <a:endParaRPr lang="en-US" dirty="0"/>
          </a:p>
        </p:txBody>
      </p:sp>
      <p:sp>
        <p:nvSpPr>
          <p:cNvPr id="3" name="Content Placeholder 2"/>
          <p:cNvSpPr>
            <a:spLocks noGrp="1"/>
          </p:cNvSpPr>
          <p:nvPr>
            <p:ph idx="1"/>
          </p:nvPr>
        </p:nvSpPr>
        <p:spPr>
          <a:xfrm>
            <a:off x="632178" y="2427110"/>
            <a:ext cx="9348435" cy="3770489"/>
          </a:xfrm>
        </p:spPr>
        <p:txBody>
          <a:bodyPr>
            <a:normAutofit/>
          </a:bodyPr>
          <a:lstStyle/>
          <a:p>
            <a:r>
              <a:rPr lang="en-US" dirty="0" smtClean="0"/>
              <a:t>If you have any balances on your school accounts, pay them before the semester ends.  Otherwise, you may not have access to enroll for the following semester.  (we do not pay your old balances)</a:t>
            </a:r>
          </a:p>
          <a:p>
            <a:r>
              <a:rPr lang="en-US" dirty="0" smtClean="0"/>
              <a:t>If you drop, withdraw, fail any of your classes, we do not fund them again. (the only exemptions are possible through issues related to the pandemic and are pre-approved by the Executive Branch)</a:t>
            </a:r>
          </a:p>
          <a:p>
            <a:r>
              <a:rPr lang="en-US" dirty="0" smtClean="0"/>
              <a:t>Stay in communication with your Specialist, especially </a:t>
            </a:r>
            <a:r>
              <a:rPr lang="en-US" u="sng" dirty="0" smtClean="0"/>
              <a:t>BEFORE dropping or withdrawing </a:t>
            </a:r>
            <a:r>
              <a:rPr lang="en-US" dirty="0" smtClean="0"/>
              <a:t>from a class or all of your classes.  They will be able to help you problem solve to keep you in the best standing for our Program.</a:t>
            </a:r>
          </a:p>
          <a:p>
            <a:r>
              <a:rPr lang="en-US" dirty="0" smtClean="0"/>
              <a:t>*** Shifting gears.  If you plan to change schools and are attending a private school, more than likely, none of your earned credits will transfer to a public school.</a:t>
            </a:r>
          </a:p>
          <a:p>
            <a:endParaRPr lang="en-US" dirty="0" smtClean="0"/>
          </a:p>
          <a:p>
            <a:pPr marL="0" indent="0">
              <a:buNone/>
            </a:pPr>
            <a:endParaRPr lang="en-US" dirty="0"/>
          </a:p>
        </p:txBody>
      </p:sp>
    </p:spTree>
    <p:extLst>
      <p:ext uri="{BB962C8B-B14F-4D97-AF65-F5344CB8AC3E}">
        <p14:creationId xmlns:p14="http://schemas.microsoft.com/office/powerpoint/2010/main" val="14949480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Before your semester Ends:</a:t>
            </a:r>
            <a:endParaRPr lang="en-US" dirty="0"/>
          </a:p>
        </p:txBody>
      </p:sp>
      <p:sp>
        <p:nvSpPr>
          <p:cNvPr id="3" name="Content Placeholder 2"/>
          <p:cNvSpPr>
            <a:spLocks noGrp="1"/>
          </p:cNvSpPr>
          <p:nvPr>
            <p:ph idx="1"/>
          </p:nvPr>
        </p:nvSpPr>
        <p:spPr>
          <a:xfrm>
            <a:off x="632178" y="2427110"/>
            <a:ext cx="9348435" cy="3770489"/>
          </a:xfrm>
        </p:spPr>
        <p:txBody>
          <a:bodyPr>
            <a:normAutofit/>
          </a:bodyPr>
          <a:lstStyle/>
          <a:p>
            <a:r>
              <a:rPr lang="en-US" dirty="0" smtClean="0"/>
              <a:t>Start turning in documents AS SOON AS YOU HAVE ACCESS TO THEM. This lets us know you are still seeking our support and your specialist will help you keep tabs on what to submit next.  You will receive notices with a list of items to turn in before our next due date. </a:t>
            </a:r>
          </a:p>
          <a:p>
            <a:r>
              <a:rPr lang="en-US" dirty="0" smtClean="0"/>
              <a:t>Let your specialist know how you did so they have an idea of what your funding situation will look like next semester.  Especially if you: feel you need to take a Leave of Absence, withdrew/failed/dropped a class, or had unexpected circumstances affect your school performance.  </a:t>
            </a:r>
          </a:p>
          <a:p>
            <a:r>
              <a:rPr lang="en-US" dirty="0" smtClean="0"/>
              <a:t>The more we know about your status and the sooner we receive your documents the quicker your funding status will be determined.  </a:t>
            </a:r>
          </a:p>
          <a:p>
            <a:pPr marL="0" indent="0">
              <a:buNone/>
            </a:pPr>
            <a:endParaRPr lang="en-US" dirty="0"/>
          </a:p>
        </p:txBody>
      </p:sp>
    </p:spTree>
    <p:extLst>
      <p:ext uri="{BB962C8B-B14F-4D97-AF65-F5344CB8AC3E}">
        <p14:creationId xmlns:p14="http://schemas.microsoft.com/office/powerpoint/2010/main" val="9614384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 Funding through EAP</a:t>
            </a:r>
            <a:endParaRPr lang="en-US" dirty="0"/>
          </a:p>
        </p:txBody>
      </p:sp>
      <p:sp>
        <p:nvSpPr>
          <p:cNvPr id="3" name="Content Placeholder 2"/>
          <p:cNvSpPr>
            <a:spLocks noGrp="1"/>
          </p:cNvSpPr>
          <p:nvPr>
            <p:ph idx="1"/>
          </p:nvPr>
        </p:nvSpPr>
        <p:spPr>
          <a:xfrm>
            <a:off x="632178" y="2427110"/>
            <a:ext cx="9348435" cy="3770489"/>
          </a:xfrm>
        </p:spPr>
        <p:txBody>
          <a:bodyPr>
            <a:normAutofit/>
          </a:bodyPr>
          <a:lstStyle/>
          <a:p>
            <a:pPr marL="0" indent="0">
              <a:buNone/>
            </a:pPr>
            <a:r>
              <a:rPr lang="en-US" dirty="0" smtClean="0"/>
              <a:t>Circumstances for you may change each semester so we go through the process of determining your funding need each semester.  </a:t>
            </a:r>
            <a:endParaRPr lang="en-US" dirty="0"/>
          </a:p>
          <a:p>
            <a:pPr marL="0" indent="0">
              <a:buNone/>
            </a:pPr>
            <a:endParaRPr lang="en-US" dirty="0" smtClean="0"/>
          </a:p>
          <a:p>
            <a:pPr marL="0" indent="0">
              <a:buNone/>
            </a:pPr>
            <a:r>
              <a:rPr lang="en-US" dirty="0" smtClean="0"/>
              <a:t>Make sure to get your next semester’s </a:t>
            </a:r>
            <a:r>
              <a:rPr lang="en-US" u="sng" dirty="0" smtClean="0"/>
              <a:t>FNA to your school as soon as possible.</a:t>
            </a:r>
            <a:r>
              <a:rPr lang="en-US" dirty="0" smtClean="0"/>
              <a:t> Your school will prioritize them as they come in.  This will allow us to receive it in a reasonable amount of time from your school. </a:t>
            </a:r>
            <a:r>
              <a:rPr lang="en-US" u="sng" dirty="0" smtClean="0"/>
              <a:t>Waiting until the Deadline Date to submit your FNA to your school is the worst thing you can do.</a:t>
            </a:r>
            <a:r>
              <a:rPr lang="en-US" dirty="0"/>
              <a:t> If you wait until the Deadline date to send it to your school, this may delay your payout a month or so past your school start date.  We see many students drop out because of this. </a:t>
            </a:r>
            <a:r>
              <a:rPr lang="en-US" dirty="0" smtClean="0"/>
              <a:t>Do not put yourself in this situation.</a:t>
            </a:r>
          </a:p>
          <a:p>
            <a:pPr marL="0" indent="0">
              <a:buNone/>
            </a:pPr>
            <a:r>
              <a:rPr lang="en-US" dirty="0" smtClean="0"/>
              <a:t>Overall, to stay in good standing, at minimum.  Do the following:</a:t>
            </a:r>
            <a:endParaRPr lang="en-US" dirty="0"/>
          </a:p>
        </p:txBody>
      </p:sp>
    </p:spTree>
    <p:extLst>
      <p:ext uri="{BB962C8B-B14F-4D97-AF65-F5344CB8AC3E}">
        <p14:creationId xmlns:p14="http://schemas.microsoft.com/office/powerpoint/2010/main" val="268699627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484</TotalTime>
  <Words>1543</Words>
  <Application>Microsoft Office PowerPoint</Application>
  <PresentationFormat>Widescreen</PresentationFormat>
  <Paragraphs>90</Paragraphs>
  <Slides>15</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Arial Narrow</vt:lpstr>
      <vt:lpstr>Calibri</vt:lpstr>
      <vt:lpstr>Century Gothic</vt:lpstr>
      <vt:lpstr>Wingdings</vt:lpstr>
      <vt:lpstr>Wingdings 3</vt:lpstr>
      <vt:lpstr>Ion Boardroom</vt:lpstr>
      <vt:lpstr>Welcome to the Tohono O’odham Nation Education Assistance Program  (TON EAP) Orientation Presentation 1</vt:lpstr>
      <vt:lpstr>In order to conserve the uniqueness of Native American Culture and language; and to strengthen families and communities:                                                                Education must begin at home.                                                                                           To promote success in both cultures the Tohono O’odham Education Department will assist O’odham to reach their fullest potential by promoting self respect, expanding awareness of opportunities, and providing education and training.</vt:lpstr>
      <vt:lpstr>History</vt:lpstr>
      <vt:lpstr>Mandatory Orientation</vt:lpstr>
      <vt:lpstr>Congratulations on your EAP Student Status!!!!</vt:lpstr>
      <vt:lpstr>Student Payout (if there is a need)</vt:lpstr>
      <vt:lpstr>Items to be mindful of through the semester:</vt:lpstr>
      <vt:lpstr>Before your semester Ends:</vt:lpstr>
      <vt:lpstr>Continued Funding through EAP</vt:lpstr>
      <vt:lpstr>Continue in Good standing with EAP</vt:lpstr>
      <vt:lpstr>Continue in Good standing with EAP: Documents, Documents, Documents…</vt:lpstr>
      <vt:lpstr>What happens if I do not meet minimum requirements?</vt:lpstr>
      <vt:lpstr>DEFAULT (the next level after Suspension)</vt:lpstr>
      <vt:lpstr>Wrap up of Orientation 1</vt:lpstr>
      <vt:lpstr>Email your 3 answers to your Specialist by 5pm, Monday, March 1, 2021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the Tohono O’odham Nation Education Assistance Program/Higher Education Services (TONEAP/HES) Orientation</dc:title>
  <dc:creator>Jeffers Choyguha</dc:creator>
  <cp:lastModifiedBy>Jeffers Choyguha</cp:lastModifiedBy>
  <cp:revision>24</cp:revision>
  <dcterms:created xsi:type="dcterms:W3CDTF">2021-02-04T20:30:41Z</dcterms:created>
  <dcterms:modified xsi:type="dcterms:W3CDTF">2021-02-16T21:27:25Z</dcterms:modified>
</cp:coreProperties>
</file>