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9" r:id="rId3"/>
    <p:sldId id="256" r:id="rId4"/>
    <p:sldId id="275" r:id="rId5"/>
    <p:sldId id="278" r:id="rId6"/>
    <p:sldId id="280" r:id="rId7"/>
    <p:sldId id="281" r:id="rId8"/>
    <p:sldId id="282" r:id="rId9"/>
    <p:sldId id="283" r:id="rId10"/>
    <p:sldId id="284" r:id="rId11"/>
    <p:sldId id="285" r:id="rId12"/>
    <p:sldId id="287" r:id="rId13"/>
    <p:sldId id="286" r:id="rId14"/>
    <p:sldId id="290" r:id="rId15"/>
    <p:sldId id="291" r:id="rId16"/>
    <p:sldId id="29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102"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9BE0C2-D4A8-499A-B748-346184954378}" type="datetimeFigureOut">
              <a:rPr lang="en-US" smtClean="0"/>
              <a:t>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C6C17D-DBA8-4E4E-9B06-6878E8D0BED4}" type="slidenum">
              <a:rPr lang="en-US" smtClean="0"/>
              <a:t>‹#›</a:t>
            </a:fld>
            <a:endParaRPr lang="en-US"/>
          </a:p>
        </p:txBody>
      </p:sp>
    </p:spTree>
    <p:extLst>
      <p:ext uri="{BB962C8B-B14F-4D97-AF65-F5344CB8AC3E}">
        <p14:creationId xmlns:p14="http://schemas.microsoft.com/office/powerpoint/2010/main" val="2942464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F2A70B-78F2-4DCF-B53B-C990D2FAFB8A}" type="slidenum">
              <a:rPr lang="en-US" smtClean="0"/>
              <a:t>1</a:t>
            </a:fld>
            <a:endParaRPr lang="en-US" dirty="0"/>
          </a:p>
        </p:txBody>
      </p:sp>
    </p:spTree>
    <p:extLst>
      <p:ext uri="{BB962C8B-B14F-4D97-AF65-F5344CB8AC3E}">
        <p14:creationId xmlns:p14="http://schemas.microsoft.com/office/powerpoint/2010/main" val="1115211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179331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E0F7315-7E8C-4FF3-8911-52FE716050E3}"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00546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247373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360213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568815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E0F7315-7E8C-4FF3-8911-52FE716050E3}" type="datetimeFigureOut">
              <a:rPr lang="en-US" smtClean="0"/>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4263221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E0F7315-7E8C-4FF3-8911-52FE716050E3}" type="datetimeFigureOut">
              <a:rPr lang="en-US" smtClean="0"/>
              <a:t>2/16/2021</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833268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87087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113673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1468167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0F7315-7E8C-4FF3-8911-52FE716050E3}"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3918284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0F7315-7E8C-4FF3-8911-52FE716050E3}"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3963294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0F7315-7E8C-4FF3-8911-52FE716050E3}" type="datetimeFigureOut">
              <a:rPr lang="en-US" smtClean="0"/>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548481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0F7315-7E8C-4FF3-8911-52FE716050E3}" type="datetimeFigureOut">
              <a:rPr lang="en-US" smtClean="0"/>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3484080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0F7315-7E8C-4FF3-8911-52FE716050E3}" type="datetimeFigureOut">
              <a:rPr lang="en-US" smtClean="0"/>
              <a:t>2/16/2021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3764759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E0F7315-7E8C-4FF3-8911-52FE716050E3}"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874488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E0F7315-7E8C-4FF3-8911-52FE716050E3}"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2F63AC-E4B7-4074-9AFD-8F2E8A1EDB53}" type="slidenum">
              <a:rPr lang="en-US" smtClean="0"/>
              <a:t>‹#›</a:t>
            </a:fld>
            <a:endParaRPr lang="en-US"/>
          </a:p>
        </p:txBody>
      </p:sp>
    </p:spTree>
    <p:extLst>
      <p:ext uri="{BB962C8B-B14F-4D97-AF65-F5344CB8AC3E}">
        <p14:creationId xmlns:p14="http://schemas.microsoft.com/office/powerpoint/2010/main" val="2807452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E0F7315-7E8C-4FF3-8911-52FE716050E3}" type="datetimeFigureOut">
              <a:rPr lang="en-US" smtClean="0"/>
              <a:t>2/16/2021</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92F63AC-E4B7-4074-9AFD-8F2E8A1EDB53}" type="slidenum">
              <a:rPr lang="en-US" smtClean="0"/>
              <a:t>‹#›</a:t>
            </a:fld>
            <a:endParaRPr lang="en-US"/>
          </a:p>
        </p:txBody>
      </p:sp>
    </p:spTree>
    <p:extLst>
      <p:ext uri="{BB962C8B-B14F-4D97-AF65-F5344CB8AC3E}">
        <p14:creationId xmlns:p14="http://schemas.microsoft.com/office/powerpoint/2010/main" val="89347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mailto:askEAP@tonation-nsn.gov"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mailto:askEAP@tonation-nsm.go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fafsa.ed.gov/"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48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duotone>
              <a:prstClr val="black"/>
              <a:schemeClr val="accent5">
                <a:tint val="45000"/>
                <a:satMod val="400000"/>
              </a:schemeClr>
            </a:duotone>
            <a:extLst>
              <a:ext uri="{BEBA8EAE-BF5A-486C-A8C5-ECC9F3942E4B}">
                <a14:imgProps xmlns:a14="http://schemas.microsoft.com/office/drawing/2010/main">
                  <a14:imgLayer r:embed="rId4">
                    <a14:imgEffect>
                      <a14:colorTemperature colorTemp="11304"/>
                    </a14:imgEffect>
                    <a14:imgEffect>
                      <a14:saturation sat="0"/>
                    </a14:imgEffect>
                  </a14:imgLayer>
                </a14:imgProps>
              </a:ext>
              <a:ext uri="{28A0092B-C50C-407E-A947-70E740481C1C}">
                <a14:useLocalDpi xmlns:a14="http://schemas.microsoft.com/office/drawing/2010/main" val="0"/>
              </a:ext>
            </a:extLst>
          </a:blip>
          <a:stretch>
            <a:fillRect/>
          </a:stretch>
        </p:blipFill>
        <p:spPr>
          <a:xfrm>
            <a:off x="2643187" y="690562"/>
            <a:ext cx="6905625" cy="5476875"/>
          </a:xfrm>
          <a:prstGeom prst="rect">
            <a:avLst/>
          </a:prstGeom>
          <a:noFill/>
          <a:effectLst>
            <a:softEdge rad="127000"/>
          </a:effectLst>
        </p:spPr>
      </p:pic>
      <p:sp>
        <p:nvSpPr>
          <p:cNvPr id="2" name="Title 1"/>
          <p:cNvSpPr>
            <a:spLocks noGrp="1"/>
          </p:cNvSpPr>
          <p:nvPr>
            <p:ph type="ctrTitle"/>
          </p:nvPr>
        </p:nvSpPr>
        <p:spPr>
          <a:xfrm>
            <a:off x="1443317" y="3059120"/>
            <a:ext cx="10363200" cy="3341512"/>
          </a:xfrm>
        </p:spPr>
        <p:txBody>
          <a:bodyPr>
            <a:normAutofit/>
            <a:scene3d>
              <a:camera prst="orthographicFront"/>
              <a:lightRig rig="soft" dir="t">
                <a:rot lat="0" lon="0" rev="15600000"/>
              </a:lightRig>
            </a:scene3d>
            <a:sp3d extrusionH="57150" prstMaterial="softEdge">
              <a:bevelT w="25400" h="38100"/>
            </a:sp3d>
          </a:bodyPr>
          <a:lstStyle/>
          <a:p>
            <a:r>
              <a:rPr lang="en-US" b="1" dirty="0">
                <a:solidFill>
                  <a:srgbClr val="FFFF00"/>
                </a:solidFill>
              </a:rPr>
              <a:t>Applying for the Tohono O’odham Nation Education Assistance Program (EAP)</a:t>
            </a:r>
            <a:r>
              <a:rPr lang="en-US" dirty="0"/>
              <a:t/>
            </a:r>
            <a:br>
              <a:rPr lang="en-US" dirty="0"/>
            </a:br>
            <a:endParaRPr lang="en-US" sz="4800" dirty="0">
              <a:ln/>
              <a:solidFill>
                <a:srgbClr val="FFFF00"/>
              </a:solidFill>
              <a:latin typeface="Arial Narrow" panose="020B0606020202030204" pitchFamily="34" charset="0"/>
            </a:endParaRPr>
          </a:p>
        </p:txBody>
      </p:sp>
    </p:spTree>
    <p:extLst>
      <p:ext uri="{BB962C8B-B14F-4D97-AF65-F5344CB8AC3E}">
        <p14:creationId xmlns:p14="http://schemas.microsoft.com/office/powerpoint/2010/main" val="8755235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Required Steps</a:t>
            </a:r>
            <a:endParaRPr lang="en-US" sz="2800" b="1" dirty="0">
              <a:solidFill>
                <a:srgbClr val="FFFF00"/>
              </a:solidFill>
            </a:endParaRPr>
          </a:p>
        </p:txBody>
      </p:sp>
      <p:sp>
        <p:nvSpPr>
          <p:cNvPr id="4" name="TextBox 3"/>
          <p:cNvSpPr txBox="1"/>
          <p:nvPr/>
        </p:nvSpPr>
        <p:spPr>
          <a:xfrm>
            <a:off x="954741" y="2025568"/>
            <a:ext cx="10529047" cy="3447098"/>
          </a:xfrm>
          <a:prstGeom prst="rect">
            <a:avLst/>
          </a:prstGeom>
          <a:noFill/>
        </p:spPr>
        <p:txBody>
          <a:bodyPr wrap="square" rtlCol="0">
            <a:spAutoFit/>
          </a:bodyPr>
          <a:lstStyle/>
          <a:p>
            <a:r>
              <a:rPr lang="en-US" sz="2800" b="1" dirty="0">
                <a:solidFill>
                  <a:schemeClr val="bg1"/>
                </a:solidFill>
              </a:rPr>
              <a:t>The Following Sometimes Prevent Acceptance into our Program:</a:t>
            </a:r>
            <a:endParaRPr lang="en-US" sz="2800" dirty="0" smtClean="0">
              <a:solidFill>
                <a:schemeClr val="bg1"/>
              </a:solidFill>
            </a:endParaRPr>
          </a:p>
          <a:p>
            <a:pPr marL="285750" lvl="0" indent="-285750">
              <a:buFont typeface="Arial" panose="020B0604020202020204" pitchFamily="34" charset="0"/>
              <a:buChar char="•"/>
            </a:pPr>
            <a:r>
              <a:rPr lang="en-US" dirty="0">
                <a:solidFill>
                  <a:srgbClr val="FFFF00"/>
                </a:solidFill>
              </a:rPr>
              <a:t>Your name is not the same on all of your documents. If you legally changed your name but have not updated it with the Tohono O’odham Nation Enrollment Office, you will not be funded until your Tribal Enrollment name is the same on all documents. Call the enrollment office for support to fix this issue.</a:t>
            </a:r>
          </a:p>
          <a:p>
            <a:pPr marL="285750" lvl="0" indent="-285750">
              <a:buFont typeface="Arial" panose="020B0604020202020204" pitchFamily="34" charset="0"/>
              <a:buChar char="•"/>
            </a:pPr>
            <a:r>
              <a:rPr lang="en-US" dirty="0">
                <a:solidFill>
                  <a:srgbClr val="FFFF00"/>
                </a:solidFill>
              </a:rPr>
              <a:t>Additional documentation may be required with your school to complete your Student Aid Report.</a:t>
            </a:r>
          </a:p>
          <a:p>
            <a:pPr marL="285750" lvl="0" indent="-285750">
              <a:buFont typeface="Arial" panose="020B0604020202020204" pitchFamily="34" charset="0"/>
              <a:buChar char="•"/>
            </a:pPr>
            <a:r>
              <a:rPr lang="en-US" dirty="0">
                <a:solidFill>
                  <a:srgbClr val="FFFF00"/>
                </a:solidFill>
              </a:rPr>
              <a:t>If the enrollment office determines that a student’s “needs” are already being met for the semester, it’s possible to be accepted into the program, but not funded.</a:t>
            </a:r>
          </a:p>
          <a:p>
            <a:endParaRPr lang="en-US" dirty="0"/>
          </a:p>
        </p:txBody>
      </p:sp>
    </p:spTree>
    <p:extLst>
      <p:ext uri="{BB962C8B-B14F-4D97-AF65-F5344CB8AC3E}">
        <p14:creationId xmlns:p14="http://schemas.microsoft.com/office/powerpoint/2010/main" val="5817532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Intake Process</a:t>
            </a:r>
            <a:endParaRPr lang="en-US" sz="2800" b="1" dirty="0">
              <a:solidFill>
                <a:srgbClr val="FFFF00"/>
              </a:solidFill>
            </a:endParaRPr>
          </a:p>
        </p:txBody>
      </p:sp>
      <p:sp>
        <p:nvSpPr>
          <p:cNvPr id="4" name="TextBox 3"/>
          <p:cNvSpPr txBox="1"/>
          <p:nvPr/>
        </p:nvSpPr>
        <p:spPr>
          <a:xfrm>
            <a:off x="954741" y="2025568"/>
            <a:ext cx="10529047" cy="3139321"/>
          </a:xfrm>
          <a:prstGeom prst="rect">
            <a:avLst/>
          </a:prstGeom>
          <a:noFill/>
        </p:spPr>
        <p:txBody>
          <a:bodyPr wrap="square" rtlCol="0">
            <a:spAutoFit/>
          </a:bodyPr>
          <a:lstStyle/>
          <a:p>
            <a:r>
              <a:rPr lang="en-US" sz="2800" b="1" dirty="0">
                <a:solidFill>
                  <a:schemeClr val="bg1"/>
                </a:solidFill>
              </a:rPr>
              <a:t>The Intake Process Is Designed to Help You</a:t>
            </a:r>
            <a:r>
              <a:rPr lang="en-US" sz="2800" b="1" dirty="0" smtClean="0">
                <a:solidFill>
                  <a:schemeClr val="bg1"/>
                </a:solidFill>
              </a:rPr>
              <a:t>.</a:t>
            </a:r>
          </a:p>
          <a:p>
            <a:endParaRPr lang="en-US" b="1" dirty="0">
              <a:solidFill>
                <a:srgbClr val="FFFF00"/>
              </a:solidFill>
            </a:endParaRPr>
          </a:p>
          <a:p>
            <a:r>
              <a:rPr lang="en-US" sz="2200" dirty="0">
                <a:solidFill>
                  <a:srgbClr val="FFFF00"/>
                </a:solidFill>
              </a:rPr>
              <a:t>We are here to help make sure</a:t>
            </a:r>
            <a:r>
              <a:rPr lang="en-US" sz="2200" dirty="0" smtClean="0">
                <a:solidFill>
                  <a:srgbClr val="FFFF00"/>
                </a:solidFill>
              </a:rPr>
              <a:t>:</a:t>
            </a:r>
          </a:p>
          <a:p>
            <a:endParaRPr lang="en-US" sz="2200" dirty="0">
              <a:solidFill>
                <a:srgbClr val="FFFF00"/>
              </a:solidFill>
            </a:endParaRPr>
          </a:p>
          <a:p>
            <a:pPr marL="285750" lvl="0" indent="-285750">
              <a:buFont typeface="Arial" panose="020B0604020202020204" pitchFamily="34" charset="0"/>
              <a:buChar char="•"/>
            </a:pPr>
            <a:r>
              <a:rPr lang="en-US" dirty="0">
                <a:solidFill>
                  <a:srgbClr val="FFFF00"/>
                </a:solidFill>
              </a:rPr>
              <a:t>You qualify for our program.</a:t>
            </a:r>
          </a:p>
          <a:p>
            <a:pPr marL="285750" lvl="0" indent="-285750">
              <a:buFont typeface="Arial" panose="020B0604020202020204" pitchFamily="34" charset="0"/>
              <a:buChar char="•"/>
            </a:pPr>
            <a:r>
              <a:rPr lang="en-US" dirty="0">
                <a:solidFill>
                  <a:srgbClr val="FFFF00"/>
                </a:solidFill>
              </a:rPr>
              <a:t>You are not in default with our program. For example, you were funded before but did not graduate or receive a certificate.</a:t>
            </a:r>
          </a:p>
          <a:p>
            <a:pPr marL="285750" lvl="0" indent="-285750">
              <a:buFont typeface="Arial" panose="020B0604020202020204" pitchFamily="34" charset="0"/>
              <a:buChar char="•"/>
            </a:pPr>
            <a:r>
              <a:rPr lang="en-US" dirty="0">
                <a:solidFill>
                  <a:srgbClr val="FFFF00"/>
                </a:solidFill>
              </a:rPr>
              <a:t>You submit </a:t>
            </a:r>
            <a:r>
              <a:rPr lang="en-US" dirty="0" smtClean="0">
                <a:solidFill>
                  <a:srgbClr val="FFFF00"/>
                </a:solidFill>
              </a:rPr>
              <a:t>all </a:t>
            </a:r>
            <a:r>
              <a:rPr lang="en-US" dirty="0">
                <a:solidFill>
                  <a:srgbClr val="FFFF00"/>
                </a:solidFill>
              </a:rPr>
              <a:t>documents by the deadline date.</a:t>
            </a:r>
          </a:p>
          <a:p>
            <a:pPr marL="285750" lvl="0" indent="-285750">
              <a:buFont typeface="Arial" panose="020B0604020202020204" pitchFamily="34" charset="0"/>
              <a:buChar char="•"/>
            </a:pPr>
            <a:r>
              <a:rPr lang="en-US" dirty="0">
                <a:solidFill>
                  <a:srgbClr val="FFFF00"/>
                </a:solidFill>
              </a:rPr>
              <a:t>The documents you submit are complete, correct, and acceptable.</a:t>
            </a:r>
          </a:p>
          <a:p>
            <a:endParaRPr lang="en-US" dirty="0"/>
          </a:p>
        </p:txBody>
      </p:sp>
    </p:spTree>
    <p:extLst>
      <p:ext uri="{BB962C8B-B14F-4D97-AF65-F5344CB8AC3E}">
        <p14:creationId xmlns:p14="http://schemas.microsoft.com/office/powerpoint/2010/main" val="1187484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Intake Process</a:t>
            </a:r>
            <a:endParaRPr lang="en-US" sz="2800" b="1" dirty="0">
              <a:solidFill>
                <a:srgbClr val="FFFF00"/>
              </a:solidFill>
            </a:endParaRPr>
          </a:p>
        </p:txBody>
      </p:sp>
      <p:sp>
        <p:nvSpPr>
          <p:cNvPr id="4" name="TextBox 3"/>
          <p:cNvSpPr txBox="1"/>
          <p:nvPr/>
        </p:nvSpPr>
        <p:spPr>
          <a:xfrm>
            <a:off x="954741" y="2025568"/>
            <a:ext cx="10529047" cy="4124206"/>
          </a:xfrm>
          <a:prstGeom prst="rect">
            <a:avLst/>
          </a:prstGeom>
          <a:noFill/>
        </p:spPr>
        <p:txBody>
          <a:bodyPr wrap="square" rtlCol="0">
            <a:spAutoFit/>
          </a:bodyPr>
          <a:lstStyle/>
          <a:p>
            <a:r>
              <a:rPr lang="en-US" sz="2800" b="1" dirty="0">
                <a:solidFill>
                  <a:schemeClr val="bg1"/>
                </a:solidFill>
              </a:rPr>
              <a:t>When Does the Intake Process Start?</a:t>
            </a:r>
            <a:endParaRPr lang="en-US" sz="2800" dirty="0">
              <a:solidFill>
                <a:schemeClr val="bg1"/>
              </a:solidFill>
            </a:endParaRPr>
          </a:p>
          <a:p>
            <a:endParaRPr lang="en-US" b="1" dirty="0">
              <a:solidFill>
                <a:srgbClr val="FFFF00"/>
              </a:solidFill>
            </a:endParaRPr>
          </a:p>
          <a:p>
            <a:r>
              <a:rPr lang="en-US" dirty="0">
                <a:solidFill>
                  <a:srgbClr val="FFFF00"/>
                </a:solidFill>
              </a:rPr>
              <a:t>The intake process starts once we begin to receive documents from you. The easiest way to start is to first complete and email the following four (4) documents to our office</a:t>
            </a:r>
            <a:r>
              <a:rPr lang="en-US" dirty="0" smtClean="0">
                <a:solidFill>
                  <a:srgbClr val="FFFF00"/>
                </a:solidFill>
              </a:rPr>
              <a:t>:</a:t>
            </a:r>
          </a:p>
          <a:p>
            <a:endParaRPr lang="en-US" dirty="0">
              <a:solidFill>
                <a:srgbClr val="FFFF00"/>
              </a:solidFill>
            </a:endParaRPr>
          </a:p>
          <a:p>
            <a:pPr marL="285750" lvl="0" indent="-285750">
              <a:buFont typeface="Arial" panose="020B0604020202020204" pitchFamily="34" charset="0"/>
              <a:buChar char="•"/>
            </a:pPr>
            <a:r>
              <a:rPr lang="en-US" dirty="0">
                <a:solidFill>
                  <a:srgbClr val="FFFF00"/>
                </a:solidFill>
              </a:rPr>
              <a:t>The EAP Application</a:t>
            </a:r>
          </a:p>
          <a:p>
            <a:pPr marL="285750" lvl="0" indent="-285750">
              <a:buFont typeface="Arial" panose="020B0604020202020204" pitchFamily="34" charset="0"/>
              <a:buChar char="•"/>
            </a:pPr>
            <a:r>
              <a:rPr lang="en-US" dirty="0">
                <a:solidFill>
                  <a:srgbClr val="FFFF00"/>
                </a:solidFill>
              </a:rPr>
              <a:t>The Agreement</a:t>
            </a:r>
          </a:p>
          <a:p>
            <a:pPr marL="285750" lvl="0" indent="-285750">
              <a:buFont typeface="Arial" panose="020B0604020202020204" pitchFamily="34" charset="0"/>
              <a:buChar char="•"/>
            </a:pPr>
            <a:r>
              <a:rPr lang="en-US" dirty="0">
                <a:solidFill>
                  <a:srgbClr val="FFFF00"/>
                </a:solidFill>
              </a:rPr>
              <a:t>The Tribal Enrollment Status Form</a:t>
            </a:r>
          </a:p>
          <a:p>
            <a:pPr marL="285750" lvl="0" indent="-285750">
              <a:buFont typeface="Arial" panose="020B0604020202020204" pitchFamily="34" charset="0"/>
              <a:buChar char="•"/>
            </a:pPr>
            <a:r>
              <a:rPr lang="en-US" dirty="0">
                <a:solidFill>
                  <a:srgbClr val="FFFF00"/>
                </a:solidFill>
              </a:rPr>
              <a:t>The W-9 Form/Student</a:t>
            </a:r>
          </a:p>
          <a:p>
            <a:r>
              <a:rPr lang="en-US" dirty="0">
                <a:solidFill>
                  <a:srgbClr val="FFFF00"/>
                </a:solidFill>
              </a:rPr>
              <a:t> </a:t>
            </a:r>
          </a:p>
          <a:p>
            <a:r>
              <a:rPr lang="en-US" dirty="0">
                <a:solidFill>
                  <a:srgbClr val="FFFF00"/>
                </a:solidFill>
              </a:rPr>
              <a:t>You can submit all of these directly to us. They don’t have to come from someone else, and they don’t need to come all at once. It’s OK to send them as you complete them. The sooner you get them to us the sooner, and the better, we can support you!</a:t>
            </a:r>
          </a:p>
          <a:p>
            <a:endParaRPr lang="en-US" dirty="0"/>
          </a:p>
        </p:txBody>
      </p:sp>
    </p:spTree>
    <p:extLst>
      <p:ext uri="{BB962C8B-B14F-4D97-AF65-F5344CB8AC3E}">
        <p14:creationId xmlns:p14="http://schemas.microsoft.com/office/powerpoint/2010/main" val="347099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Intake Process</a:t>
            </a:r>
            <a:endParaRPr lang="en-US" sz="2800" b="1" dirty="0">
              <a:solidFill>
                <a:srgbClr val="FFFF00"/>
              </a:solidFill>
            </a:endParaRPr>
          </a:p>
        </p:txBody>
      </p:sp>
      <p:sp>
        <p:nvSpPr>
          <p:cNvPr id="4" name="TextBox 3"/>
          <p:cNvSpPr txBox="1"/>
          <p:nvPr/>
        </p:nvSpPr>
        <p:spPr>
          <a:xfrm>
            <a:off x="954741" y="2025568"/>
            <a:ext cx="10529047" cy="3293209"/>
          </a:xfrm>
          <a:prstGeom prst="rect">
            <a:avLst/>
          </a:prstGeom>
          <a:noFill/>
        </p:spPr>
        <p:txBody>
          <a:bodyPr wrap="square" rtlCol="0">
            <a:spAutoFit/>
          </a:bodyPr>
          <a:lstStyle/>
          <a:p>
            <a:r>
              <a:rPr lang="en-US" sz="2800" b="1" dirty="0">
                <a:solidFill>
                  <a:schemeClr val="bg1"/>
                </a:solidFill>
              </a:rPr>
              <a:t>When Does the Intake Process Start?</a:t>
            </a:r>
            <a:endParaRPr lang="en-US" sz="2800" dirty="0">
              <a:solidFill>
                <a:schemeClr val="bg1"/>
              </a:solidFill>
            </a:endParaRPr>
          </a:p>
          <a:p>
            <a:endParaRPr lang="en-US" b="1" dirty="0">
              <a:solidFill>
                <a:srgbClr val="FFFF00"/>
              </a:solidFill>
            </a:endParaRPr>
          </a:p>
          <a:p>
            <a:r>
              <a:rPr lang="en-US" dirty="0" smtClean="0">
                <a:solidFill>
                  <a:srgbClr val="FFFF00"/>
                </a:solidFill>
              </a:rPr>
              <a:t>The </a:t>
            </a:r>
            <a:r>
              <a:rPr lang="en-US" dirty="0">
                <a:solidFill>
                  <a:srgbClr val="FFFF00"/>
                </a:solidFill>
              </a:rPr>
              <a:t>best way you can help us is to complete the first four documents at least two months before the deadline dates</a:t>
            </a:r>
            <a:r>
              <a:rPr lang="en-US" dirty="0" smtClean="0">
                <a:solidFill>
                  <a:srgbClr val="FFFF00"/>
                </a:solidFill>
              </a:rPr>
              <a:t>:</a:t>
            </a:r>
          </a:p>
          <a:p>
            <a:endParaRPr lang="en-US" dirty="0">
              <a:solidFill>
                <a:srgbClr val="FFFF00"/>
              </a:solidFill>
            </a:endParaRPr>
          </a:p>
          <a:p>
            <a:pPr marL="285750" lvl="0" indent="-285750">
              <a:buFont typeface="Arial" panose="020B0604020202020204" pitchFamily="34" charset="0"/>
              <a:buChar char="•"/>
            </a:pPr>
            <a:r>
              <a:rPr lang="en-US" dirty="0">
                <a:solidFill>
                  <a:srgbClr val="FFFF00"/>
                </a:solidFill>
              </a:rPr>
              <a:t>For the July 15</a:t>
            </a:r>
            <a:r>
              <a:rPr lang="en-US" baseline="30000" dirty="0">
                <a:solidFill>
                  <a:srgbClr val="FFFF00"/>
                </a:solidFill>
              </a:rPr>
              <a:t>th</a:t>
            </a:r>
            <a:r>
              <a:rPr lang="en-US" dirty="0">
                <a:solidFill>
                  <a:srgbClr val="FFFF00"/>
                </a:solidFill>
              </a:rPr>
              <a:t> Fall Semester Deadline, send in the four documents by May </a:t>
            </a:r>
            <a:r>
              <a:rPr lang="en-US" dirty="0" smtClean="0">
                <a:solidFill>
                  <a:srgbClr val="FFFF00"/>
                </a:solidFill>
              </a:rPr>
              <a:t>15</a:t>
            </a:r>
            <a:r>
              <a:rPr lang="en-US" baseline="30000" dirty="0" smtClean="0">
                <a:solidFill>
                  <a:srgbClr val="FFFF00"/>
                </a:solidFill>
              </a:rPr>
              <a:t>th</a:t>
            </a:r>
            <a:endParaRPr lang="en-US" dirty="0">
              <a:solidFill>
                <a:srgbClr val="FFFF00"/>
              </a:solidFill>
            </a:endParaRPr>
          </a:p>
          <a:p>
            <a:pPr marL="285750" lvl="0" indent="-285750">
              <a:buFont typeface="Arial" panose="020B0604020202020204" pitchFamily="34" charset="0"/>
              <a:buChar char="•"/>
            </a:pPr>
            <a:r>
              <a:rPr lang="en-US" dirty="0" smtClean="0">
                <a:solidFill>
                  <a:srgbClr val="FFFF00"/>
                </a:solidFill>
              </a:rPr>
              <a:t>For </a:t>
            </a:r>
            <a:r>
              <a:rPr lang="en-US" dirty="0">
                <a:solidFill>
                  <a:srgbClr val="FFFF00"/>
                </a:solidFill>
              </a:rPr>
              <a:t>the January 4</a:t>
            </a:r>
            <a:r>
              <a:rPr lang="en-US" baseline="30000" dirty="0">
                <a:solidFill>
                  <a:srgbClr val="FFFF00"/>
                </a:solidFill>
              </a:rPr>
              <a:t>th</a:t>
            </a:r>
            <a:r>
              <a:rPr lang="en-US" dirty="0">
                <a:solidFill>
                  <a:srgbClr val="FFFF00"/>
                </a:solidFill>
              </a:rPr>
              <a:t> Spring Semester Deadline, send in the four documents by November </a:t>
            </a:r>
            <a:r>
              <a:rPr lang="en-US" dirty="0" smtClean="0">
                <a:solidFill>
                  <a:srgbClr val="FFFF00"/>
                </a:solidFill>
              </a:rPr>
              <a:t>4</a:t>
            </a:r>
            <a:r>
              <a:rPr lang="en-US" baseline="30000" dirty="0" smtClean="0">
                <a:solidFill>
                  <a:srgbClr val="FFFF00"/>
                </a:solidFill>
              </a:rPr>
              <a:t>th</a:t>
            </a:r>
            <a:endParaRPr lang="en-US" dirty="0">
              <a:solidFill>
                <a:srgbClr val="FFFF00"/>
              </a:solidFill>
            </a:endParaRPr>
          </a:p>
          <a:p>
            <a:endParaRPr lang="en-US" dirty="0" smtClean="0">
              <a:solidFill>
                <a:srgbClr val="FFFF00"/>
              </a:solidFill>
            </a:endParaRPr>
          </a:p>
          <a:p>
            <a:r>
              <a:rPr lang="en-US" dirty="0" smtClean="0">
                <a:solidFill>
                  <a:srgbClr val="FFFF00"/>
                </a:solidFill>
              </a:rPr>
              <a:t>Once </a:t>
            </a:r>
            <a:r>
              <a:rPr lang="en-US" dirty="0">
                <a:solidFill>
                  <a:srgbClr val="FFFF00"/>
                </a:solidFill>
              </a:rPr>
              <a:t>we receive these documents we’ll be able to correspond with you, and start providing support for completing the additional required documents. </a:t>
            </a:r>
          </a:p>
          <a:p>
            <a:endParaRPr lang="en-US" dirty="0"/>
          </a:p>
        </p:txBody>
      </p:sp>
    </p:spTree>
    <p:extLst>
      <p:ext uri="{BB962C8B-B14F-4D97-AF65-F5344CB8AC3E}">
        <p14:creationId xmlns:p14="http://schemas.microsoft.com/office/powerpoint/2010/main" val="1635104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Intake Process</a:t>
            </a:r>
            <a:endParaRPr lang="en-US" sz="2800" b="1" dirty="0">
              <a:solidFill>
                <a:srgbClr val="FFFF00"/>
              </a:solidFill>
            </a:endParaRPr>
          </a:p>
        </p:txBody>
      </p:sp>
      <p:sp>
        <p:nvSpPr>
          <p:cNvPr id="4" name="TextBox 3"/>
          <p:cNvSpPr txBox="1"/>
          <p:nvPr/>
        </p:nvSpPr>
        <p:spPr>
          <a:xfrm>
            <a:off x="954741" y="2025568"/>
            <a:ext cx="10529047" cy="2739211"/>
          </a:xfrm>
          <a:prstGeom prst="rect">
            <a:avLst/>
          </a:prstGeom>
          <a:noFill/>
        </p:spPr>
        <p:txBody>
          <a:bodyPr wrap="square" rtlCol="0">
            <a:spAutoFit/>
          </a:bodyPr>
          <a:lstStyle/>
          <a:p>
            <a:r>
              <a:rPr lang="en-US" sz="2800" b="1" dirty="0" smtClean="0">
                <a:solidFill>
                  <a:schemeClr val="bg1"/>
                </a:solidFill>
              </a:rPr>
              <a:t>Begin as Soon as Possible!</a:t>
            </a:r>
            <a:endParaRPr lang="en-US" sz="2800" dirty="0">
              <a:solidFill>
                <a:schemeClr val="bg1"/>
              </a:solidFill>
            </a:endParaRPr>
          </a:p>
          <a:p>
            <a:endParaRPr lang="en-US" b="1" dirty="0">
              <a:solidFill>
                <a:srgbClr val="FFFF00"/>
              </a:solidFill>
            </a:endParaRPr>
          </a:p>
          <a:p>
            <a:r>
              <a:rPr lang="en-US" dirty="0">
                <a:solidFill>
                  <a:srgbClr val="FFFF00"/>
                </a:solidFill>
              </a:rPr>
              <a:t>We fund over 400 students multiple times throughout the school year. We receive well over 4,000 documents as the deadlines approach.</a:t>
            </a:r>
          </a:p>
          <a:p>
            <a:r>
              <a:rPr lang="en-US" dirty="0">
                <a:solidFill>
                  <a:srgbClr val="FFFF00"/>
                </a:solidFill>
              </a:rPr>
              <a:t> </a:t>
            </a:r>
          </a:p>
          <a:p>
            <a:r>
              <a:rPr lang="en-US" dirty="0">
                <a:solidFill>
                  <a:srgbClr val="FFFF00"/>
                </a:solidFill>
              </a:rPr>
              <a:t>If the first time we hear from you </a:t>
            </a:r>
            <a:r>
              <a:rPr lang="en-US" dirty="0" smtClean="0">
                <a:solidFill>
                  <a:srgbClr val="FFFF00"/>
                </a:solidFill>
              </a:rPr>
              <a:t>is at </a:t>
            </a:r>
            <a:r>
              <a:rPr lang="en-US" dirty="0">
                <a:solidFill>
                  <a:srgbClr val="FFFF00"/>
                </a:solidFill>
              </a:rPr>
              <a:t>the </a:t>
            </a:r>
            <a:r>
              <a:rPr lang="en-US" dirty="0" smtClean="0">
                <a:solidFill>
                  <a:srgbClr val="FFFF00"/>
                </a:solidFill>
              </a:rPr>
              <a:t>deadlines, </a:t>
            </a:r>
            <a:r>
              <a:rPr lang="en-US" dirty="0">
                <a:solidFill>
                  <a:srgbClr val="FFFF00"/>
                </a:solidFill>
              </a:rPr>
              <a:t>the opportunity to support you through the intake process may not be to your satisfaction. Especially if you need extra support, have questions, or if there are </a:t>
            </a:r>
            <a:r>
              <a:rPr lang="en-US" dirty="0" smtClean="0">
                <a:solidFill>
                  <a:srgbClr val="FFFF00"/>
                </a:solidFill>
              </a:rPr>
              <a:t>issues with </a:t>
            </a:r>
            <a:r>
              <a:rPr lang="en-US" dirty="0">
                <a:solidFill>
                  <a:srgbClr val="FFFF00"/>
                </a:solidFill>
              </a:rPr>
              <a:t>your SAR.  </a:t>
            </a:r>
          </a:p>
          <a:p>
            <a:endParaRPr lang="en-US" dirty="0"/>
          </a:p>
        </p:txBody>
      </p:sp>
    </p:spTree>
    <p:extLst>
      <p:ext uri="{BB962C8B-B14F-4D97-AF65-F5344CB8AC3E}">
        <p14:creationId xmlns:p14="http://schemas.microsoft.com/office/powerpoint/2010/main" val="260862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Required Documents</a:t>
            </a:r>
            <a:endParaRPr lang="en-US" sz="2800" b="1" dirty="0">
              <a:solidFill>
                <a:srgbClr val="FFFF00"/>
              </a:solidFill>
            </a:endParaRPr>
          </a:p>
        </p:txBody>
      </p:sp>
      <p:sp>
        <p:nvSpPr>
          <p:cNvPr id="4" name="TextBox 3"/>
          <p:cNvSpPr txBox="1"/>
          <p:nvPr/>
        </p:nvSpPr>
        <p:spPr>
          <a:xfrm>
            <a:off x="954741" y="2025568"/>
            <a:ext cx="10529047" cy="1908215"/>
          </a:xfrm>
          <a:prstGeom prst="rect">
            <a:avLst/>
          </a:prstGeom>
          <a:noFill/>
        </p:spPr>
        <p:txBody>
          <a:bodyPr wrap="square" rtlCol="0">
            <a:spAutoFit/>
          </a:bodyPr>
          <a:lstStyle/>
          <a:p>
            <a:r>
              <a:rPr lang="en-US" sz="2800" b="1" dirty="0" smtClean="0">
                <a:solidFill>
                  <a:schemeClr val="bg1"/>
                </a:solidFill>
              </a:rPr>
              <a:t>Documents Required to Complete your Intake Process.</a:t>
            </a:r>
            <a:endParaRPr lang="en-US" sz="2800" dirty="0">
              <a:solidFill>
                <a:schemeClr val="bg1"/>
              </a:solidFill>
            </a:endParaRPr>
          </a:p>
          <a:p>
            <a:endParaRPr lang="en-US" dirty="0"/>
          </a:p>
          <a:p>
            <a:r>
              <a:rPr lang="en-US" dirty="0">
                <a:solidFill>
                  <a:srgbClr val="FFFF00"/>
                </a:solidFill>
              </a:rPr>
              <a:t>Some of these documents can be completed by you and send directly to us. Others may need to be submitted to us by your school. Please review our EAP Support File for more detailed information about each of these documents. </a:t>
            </a:r>
          </a:p>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263784050"/>
              </p:ext>
            </p:extLst>
          </p:nvPr>
        </p:nvGraphicFramePr>
        <p:xfrm>
          <a:off x="1371600" y="3765175"/>
          <a:ext cx="8507186" cy="2260068"/>
        </p:xfrm>
        <a:graphic>
          <a:graphicData uri="http://schemas.openxmlformats.org/drawingml/2006/table">
            <a:tbl>
              <a:tblPr firstRow="1" firstCol="1" bandRow="1">
                <a:tableStyleId>{5C22544A-7EE6-4342-B048-85BDC9FD1C3A}</a:tableStyleId>
              </a:tblPr>
              <a:tblGrid>
                <a:gridCol w="4253593">
                  <a:extLst>
                    <a:ext uri="{9D8B030D-6E8A-4147-A177-3AD203B41FA5}">
                      <a16:colId xmlns:a16="http://schemas.microsoft.com/office/drawing/2014/main" val="2903009695"/>
                    </a:ext>
                  </a:extLst>
                </a:gridCol>
                <a:gridCol w="4253593">
                  <a:extLst>
                    <a:ext uri="{9D8B030D-6E8A-4147-A177-3AD203B41FA5}">
                      <a16:colId xmlns:a16="http://schemas.microsoft.com/office/drawing/2014/main" val="3447525556"/>
                    </a:ext>
                  </a:extLst>
                </a:gridCol>
              </a:tblGrid>
              <a:tr h="2260068">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EAP </a:t>
                      </a:r>
                      <a:r>
                        <a:rPr lang="en-US" sz="1800" dirty="0" smtClean="0">
                          <a:solidFill>
                            <a:schemeClr val="tx1"/>
                          </a:solidFill>
                          <a:effectLst/>
                        </a:rPr>
                        <a:t>Application </a:t>
                      </a:r>
                      <a:r>
                        <a:rPr lang="en-US" sz="800" dirty="0" smtClean="0">
                          <a:solidFill>
                            <a:schemeClr val="tx1"/>
                          </a:solidFill>
                          <a:effectLst/>
                        </a:rPr>
                        <a:t>(do not leave any spaces blank)</a:t>
                      </a:r>
                      <a:endParaRPr lang="en-US" sz="800" dirty="0">
                        <a:solidFill>
                          <a:schemeClr val="tx1"/>
                        </a:solidFill>
                        <a:effectLst/>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EAP Agreement</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Financial Needs Analysis (FNA)</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Student Aid Report (SAR)</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Tribal Enrollment Status Form</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Official Transcripts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Acceptance Letter</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Program of Study</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Class Schedule</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W-9 Form Student</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1"/>
                          </a:solidFill>
                          <a:effectLst/>
                        </a:rPr>
                        <a:t>W-9 Form School</a:t>
                      </a:r>
                    </a:p>
                    <a:p>
                      <a:pPr marL="0" marR="0">
                        <a:lnSpc>
                          <a:spcPct val="107000"/>
                        </a:lnSpc>
                        <a:spcBef>
                          <a:spcPts val="0"/>
                        </a:spcBef>
                        <a:spcAft>
                          <a:spcPts val="0"/>
                        </a:spcAft>
                      </a:pPr>
                      <a:r>
                        <a:rPr lang="en-US" sz="1200" dirty="0">
                          <a:solidFill>
                            <a:schemeClr val="tx1"/>
                          </a:solidFill>
                          <a:effectLst/>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028653772"/>
                  </a:ext>
                </a:extLst>
              </a:tr>
            </a:tbl>
          </a:graphicData>
        </a:graphic>
      </p:graphicFrame>
    </p:spTree>
    <p:extLst>
      <p:ext uri="{BB962C8B-B14F-4D97-AF65-F5344CB8AC3E}">
        <p14:creationId xmlns:p14="http://schemas.microsoft.com/office/powerpoint/2010/main" val="2462834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endParaRPr lang="en-US" sz="2800" b="1" dirty="0">
              <a:solidFill>
                <a:srgbClr val="FFFF00"/>
              </a:solidFill>
            </a:endParaRPr>
          </a:p>
        </p:txBody>
      </p:sp>
      <p:sp>
        <p:nvSpPr>
          <p:cNvPr id="4" name="TextBox 3"/>
          <p:cNvSpPr txBox="1"/>
          <p:nvPr/>
        </p:nvSpPr>
        <p:spPr>
          <a:xfrm>
            <a:off x="954741" y="2025568"/>
            <a:ext cx="10529047" cy="2215991"/>
          </a:xfrm>
          <a:prstGeom prst="rect">
            <a:avLst/>
          </a:prstGeom>
          <a:noFill/>
        </p:spPr>
        <p:txBody>
          <a:bodyPr wrap="square" rtlCol="0">
            <a:spAutoFit/>
          </a:bodyPr>
          <a:lstStyle/>
          <a:p>
            <a:r>
              <a:rPr lang="en-US" sz="2000" b="1" dirty="0">
                <a:solidFill>
                  <a:schemeClr val="bg1"/>
                </a:solidFill>
              </a:rPr>
              <a:t>We’re excited you’re considering applying to the Tohono O’odham Nation Education Assistance Program to help you obtain a degree in higher education—and we look forward to supporting you along the way!</a:t>
            </a:r>
            <a:endParaRPr lang="en-US" sz="2000" dirty="0">
              <a:solidFill>
                <a:schemeClr val="bg1"/>
              </a:solidFill>
            </a:endParaRPr>
          </a:p>
          <a:p>
            <a:r>
              <a:rPr lang="en-US" sz="2000" b="1" dirty="0">
                <a:solidFill>
                  <a:schemeClr val="bg1"/>
                </a:solidFill>
              </a:rPr>
              <a:t> </a:t>
            </a:r>
            <a:endParaRPr lang="en-US" sz="2000" dirty="0">
              <a:solidFill>
                <a:schemeClr val="bg1"/>
              </a:solidFill>
            </a:endParaRPr>
          </a:p>
          <a:p>
            <a:r>
              <a:rPr lang="en-US" sz="2000" b="1" dirty="0">
                <a:solidFill>
                  <a:schemeClr val="bg1"/>
                </a:solidFill>
              </a:rPr>
              <a:t>If you have any questions about our program, or the intake process, the best way to contact us is by email at: </a:t>
            </a:r>
            <a:r>
              <a:rPr lang="en-US" sz="2000" b="1" u="sng" dirty="0">
                <a:solidFill>
                  <a:schemeClr val="bg1"/>
                </a:solidFill>
                <a:hlinkClick r:id="rId2"/>
              </a:rPr>
              <a:t>askEAP@tonation-nsn.gov</a:t>
            </a:r>
            <a:r>
              <a:rPr lang="en-US" sz="2000" b="1" dirty="0">
                <a:solidFill>
                  <a:schemeClr val="bg1"/>
                </a:solidFill>
              </a:rPr>
              <a:t>. </a:t>
            </a:r>
            <a:endParaRPr lang="en-US" sz="2000" dirty="0">
              <a:solidFill>
                <a:schemeClr val="bg1"/>
              </a:solidFill>
            </a:endParaRPr>
          </a:p>
          <a:p>
            <a:endParaRPr lang="en-US" dirty="0"/>
          </a:p>
        </p:txBody>
      </p:sp>
    </p:spTree>
    <p:extLst>
      <p:ext uri="{BB962C8B-B14F-4D97-AF65-F5344CB8AC3E}">
        <p14:creationId xmlns:p14="http://schemas.microsoft.com/office/powerpoint/2010/main" val="2862729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ctrTitle"/>
          </p:nvPr>
        </p:nvSpPr>
        <p:spPr>
          <a:xfrm>
            <a:off x="1719729" y="1990168"/>
            <a:ext cx="8825658" cy="2030504"/>
          </a:xfrm>
        </p:spPr>
        <p:txBody>
          <a:bodyPr>
            <a:normAutofit/>
          </a:bodyPr>
          <a:lstStyle/>
          <a:p>
            <a:pPr algn="ctr"/>
            <a:r>
              <a:rPr lang="en-US" sz="2200" b="1" dirty="0">
                <a:latin typeface="+mn-lt"/>
              </a:rPr>
              <a:t>To help you apply for the Tohono O’odham Nation Education Assistance Program, this presentation will explain the information you need to know, and steps required, as part of the application process:</a:t>
            </a:r>
            <a:r>
              <a:rPr lang="en-US" dirty="0"/>
              <a:t/>
            </a:r>
            <a:br>
              <a:rPr lang="en-US" dirty="0"/>
            </a:br>
            <a:endParaRPr lang="en-US" sz="2800" dirty="0">
              <a:solidFill>
                <a:srgbClr val="FFFF00"/>
              </a:solidFill>
              <a:latin typeface="Arial Narrow" panose="020B0606020202030204" pitchFamily="34" charset="0"/>
            </a:endParaRPr>
          </a:p>
        </p:txBody>
      </p:sp>
      <p:sp>
        <p:nvSpPr>
          <p:cNvPr id="5" name="Title 1"/>
          <p:cNvSpPr txBox="1">
            <a:spLocks/>
          </p:cNvSpPr>
          <p:nvPr/>
        </p:nvSpPr>
        <p:spPr bwMode="gray">
          <a:xfrm>
            <a:off x="643968" y="1242608"/>
            <a:ext cx="8761413" cy="706964"/>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dirty="0">
                <a:solidFill>
                  <a:srgbClr val="FFFF00"/>
                </a:solidFill>
              </a:rPr>
              <a:t>Congratulations on your decision to obtain higher education!</a:t>
            </a:r>
            <a:endParaRPr lang="en-US" sz="4000" dirty="0">
              <a:solidFill>
                <a:srgbClr val="FFFF00"/>
              </a:solidFill>
            </a:endParaRPr>
          </a:p>
        </p:txBody>
      </p:sp>
      <p:sp>
        <p:nvSpPr>
          <p:cNvPr id="2" name="TextBox 1"/>
          <p:cNvSpPr txBox="1"/>
          <p:nvPr/>
        </p:nvSpPr>
        <p:spPr>
          <a:xfrm>
            <a:off x="3644848" y="3926540"/>
            <a:ext cx="6750424" cy="1508105"/>
          </a:xfrm>
          <a:prstGeom prst="rect">
            <a:avLst/>
          </a:prstGeom>
          <a:noFill/>
        </p:spPr>
        <p:txBody>
          <a:bodyPr wrap="square" rtlCol="0">
            <a:spAutoFit/>
          </a:bodyPr>
          <a:lstStyle/>
          <a:p>
            <a:pPr marL="285750" lvl="0" indent="-285750">
              <a:buFont typeface="Wingdings" panose="05000000000000000000" pitchFamily="2" charset="2"/>
              <a:buChar char="ü"/>
            </a:pPr>
            <a:r>
              <a:rPr lang="en-US" b="1" dirty="0">
                <a:solidFill>
                  <a:srgbClr val="FFFF00"/>
                </a:solidFill>
              </a:rPr>
              <a:t>Program </a:t>
            </a:r>
            <a:r>
              <a:rPr lang="en-US" b="1" dirty="0" smtClean="0">
                <a:solidFill>
                  <a:srgbClr val="FFFF00"/>
                </a:solidFill>
              </a:rPr>
              <a:t>Qualifications</a:t>
            </a:r>
            <a:endParaRPr lang="en-US" dirty="0">
              <a:solidFill>
                <a:srgbClr val="FFFF00"/>
              </a:solidFill>
            </a:endParaRPr>
          </a:p>
          <a:p>
            <a:pPr marL="285750" lvl="0" indent="-285750">
              <a:buFont typeface="Wingdings" panose="05000000000000000000" pitchFamily="2" charset="2"/>
              <a:buChar char="ü"/>
            </a:pPr>
            <a:r>
              <a:rPr lang="en-US" b="1" dirty="0">
                <a:solidFill>
                  <a:srgbClr val="FFFF00"/>
                </a:solidFill>
              </a:rPr>
              <a:t>Timelines</a:t>
            </a:r>
            <a:endParaRPr lang="en-US" dirty="0">
              <a:solidFill>
                <a:srgbClr val="FFFF00"/>
              </a:solidFill>
            </a:endParaRPr>
          </a:p>
          <a:p>
            <a:pPr marL="285750" lvl="0" indent="-285750">
              <a:buFont typeface="Wingdings" panose="05000000000000000000" pitchFamily="2" charset="2"/>
              <a:buChar char="ü"/>
            </a:pPr>
            <a:r>
              <a:rPr lang="en-US" b="1" dirty="0">
                <a:solidFill>
                  <a:srgbClr val="FFFF00"/>
                </a:solidFill>
              </a:rPr>
              <a:t>Tips on what </a:t>
            </a:r>
            <a:r>
              <a:rPr lang="en-US" sz="2000" b="1" dirty="0">
                <a:solidFill>
                  <a:srgbClr val="FFFF00"/>
                </a:solidFill>
              </a:rPr>
              <a:t>steps</a:t>
            </a:r>
            <a:r>
              <a:rPr lang="en-US" b="1" dirty="0">
                <a:solidFill>
                  <a:srgbClr val="FFFF00"/>
                </a:solidFill>
              </a:rPr>
              <a:t> need to take place before applying</a:t>
            </a:r>
            <a:endParaRPr lang="en-US" dirty="0">
              <a:solidFill>
                <a:srgbClr val="FFFF00"/>
              </a:solidFill>
            </a:endParaRPr>
          </a:p>
          <a:p>
            <a:pPr marL="285750" lvl="0" indent="-285750">
              <a:buFont typeface="Wingdings" panose="05000000000000000000" pitchFamily="2" charset="2"/>
              <a:buChar char="ü"/>
            </a:pPr>
            <a:r>
              <a:rPr lang="en-US" b="1" dirty="0">
                <a:solidFill>
                  <a:srgbClr val="FFFF00"/>
                </a:solidFill>
              </a:rPr>
              <a:t>Our intake Process</a:t>
            </a:r>
            <a:endParaRPr lang="en-US" dirty="0">
              <a:solidFill>
                <a:srgbClr val="FFFF00"/>
              </a:solidFill>
            </a:endParaRPr>
          </a:p>
          <a:p>
            <a:pPr marL="285750" lvl="0" indent="-285750">
              <a:buFont typeface="Wingdings" panose="05000000000000000000" pitchFamily="2" charset="2"/>
              <a:buChar char="ü"/>
            </a:pPr>
            <a:r>
              <a:rPr lang="en-US" b="1" dirty="0">
                <a:solidFill>
                  <a:srgbClr val="FFFF00"/>
                </a:solidFill>
              </a:rPr>
              <a:t>List of our Necessary Documents</a:t>
            </a:r>
            <a:endParaRPr lang="en-US" dirty="0">
              <a:solidFill>
                <a:srgbClr val="FFFF00"/>
              </a:solidFill>
            </a:endParaRPr>
          </a:p>
        </p:txBody>
      </p:sp>
    </p:spTree>
    <p:extLst>
      <p:ext uri="{BB962C8B-B14F-4D97-AF65-F5344CB8AC3E}">
        <p14:creationId xmlns:p14="http://schemas.microsoft.com/office/powerpoint/2010/main" val="1008642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6678" y="787686"/>
            <a:ext cx="8064727" cy="970038"/>
          </a:xfrm>
        </p:spPr>
        <p:txBody>
          <a:bodyPr/>
          <a:lstStyle/>
          <a:p>
            <a:r>
              <a:rPr lang="en-US" sz="2000" b="1" dirty="0">
                <a:solidFill>
                  <a:srgbClr val="FFFF00"/>
                </a:solidFill>
              </a:rPr>
              <a:t>Tohono O’odham Nation Education Assistance Program</a:t>
            </a:r>
            <a:r>
              <a:rPr lang="en-US" sz="3600" dirty="0">
                <a:solidFill>
                  <a:srgbClr val="FFFF00"/>
                </a:solidFill>
              </a:rPr>
              <a:t/>
            </a:r>
            <a:br>
              <a:rPr lang="en-US" sz="3600" dirty="0">
                <a:solidFill>
                  <a:srgbClr val="FFFF00"/>
                </a:solidFill>
              </a:rPr>
            </a:br>
            <a:r>
              <a:rPr lang="en-US" sz="2800" b="1" dirty="0">
                <a:solidFill>
                  <a:srgbClr val="FFFF00"/>
                </a:solidFill>
              </a:rPr>
              <a:t>Program Qualifications</a:t>
            </a:r>
            <a:endParaRPr lang="en-US" sz="2800" dirty="0">
              <a:solidFill>
                <a:srgbClr val="FFFF00"/>
              </a:solidFill>
            </a:endParaRPr>
          </a:p>
        </p:txBody>
      </p:sp>
      <p:sp>
        <p:nvSpPr>
          <p:cNvPr id="5" name="TextBox 4"/>
          <p:cNvSpPr txBox="1"/>
          <p:nvPr/>
        </p:nvSpPr>
        <p:spPr>
          <a:xfrm>
            <a:off x="678761" y="2151531"/>
            <a:ext cx="10912604" cy="1107996"/>
          </a:xfrm>
          <a:prstGeom prst="rect">
            <a:avLst/>
          </a:prstGeom>
          <a:noFill/>
        </p:spPr>
        <p:txBody>
          <a:bodyPr wrap="square" rtlCol="0">
            <a:spAutoFit/>
          </a:bodyPr>
          <a:lstStyle/>
          <a:p>
            <a:pPr algn="ctr"/>
            <a:r>
              <a:rPr lang="en-US" sz="2400" b="1" dirty="0">
                <a:solidFill>
                  <a:schemeClr val="bg1"/>
                </a:solidFill>
              </a:rPr>
              <a:t>To enroll in the Tohono O’odham Nation Education Assistance Program, you have to:</a:t>
            </a:r>
            <a:endParaRPr lang="en-US" sz="2400" dirty="0">
              <a:solidFill>
                <a:schemeClr val="bg1"/>
              </a:solidFill>
            </a:endParaRPr>
          </a:p>
          <a:p>
            <a:endParaRPr lang="en-US" dirty="0"/>
          </a:p>
        </p:txBody>
      </p:sp>
      <p:sp>
        <p:nvSpPr>
          <p:cNvPr id="6" name="TextBox 5"/>
          <p:cNvSpPr txBox="1"/>
          <p:nvPr/>
        </p:nvSpPr>
        <p:spPr>
          <a:xfrm>
            <a:off x="2326339" y="3151951"/>
            <a:ext cx="7046259" cy="2862322"/>
          </a:xfrm>
          <a:prstGeom prst="rect">
            <a:avLst/>
          </a:prstGeom>
          <a:noFill/>
        </p:spPr>
        <p:txBody>
          <a:bodyPr wrap="square" rtlCol="0">
            <a:spAutoFit/>
          </a:bodyPr>
          <a:lstStyle/>
          <a:p>
            <a:pPr marL="285750" lvl="0" indent="-285750">
              <a:buFont typeface="Arial" panose="020B0604020202020204" pitchFamily="34" charset="0"/>
              <a:buChar char="•"/>
            </a:pPr>
            <a:r>
              <a:rPr lang="en-US" b="1" dirty="0">
                <a:solidFill>
                  <a:srgbClr val="FFFF00"/>
                </a:solidFill>
              </a:rPr>
              <a:t>Be an enrolled member of the Tohono O’odham Nation and have access to your Tribal Enrollment Number</a:t>
            </a:r>
          </a:p>
          <a:p>
            <a:pPr marL="285750" lvl="0" indent="-285750">
              <a:buFont typeface="Arial" panose="020B0604020202020204" pitchFamily="34" charset="0"/>
              <a:buChar char="•"/>
            </a:pPr>
            <a:r>
              <a:rPr lang="en-US" b="1" dirty="0">
                <a:solidFill>
                  <a:srgbClr val="FFFF00"/>
                </a:solidFill>
              </a:rPr>
              <a:t>Have proof you are a High School Graduate or have completed the GED program</a:t>
            </a:r>
          </a:p>
          <a:p>
            <a:pPr marL="285750" lvl="0" indent="-285750">
              <a:buFont typeface="Arial" panose="020B0604020202020204" pitchFamily="34" charset="0"/>
              <a:buChar char="•"/>
            </a:pPr>
            <a:r>
              <a:rPr lang="en-US" b="1" dirty="0">
                <a:solidFill>
                  <a:srgbClr val="FFFF00"/>
                </a:solidFill>
              </a:rPr>
              <a:t>Be currently enrolled, or plan to enroll, in a Higher Education Program that is </a:t>
            </a:r>
          </a:p>
          <a:p>
            <a:pPr marL="742950" lvl="1" indent="-285750">
              <a:buFont typeface="Arial" panose="020B0604020202020204" pitchFamily="34" charset="0"/>
              <a:buChar char="•"/>
            </a:pPr>
            <a:r>
              <a:rPr lang="en-US" b="1" dirty="0" smtClean="0">
                <a:solidFill>
                  <a:srgbClr val="FFFF00"/>
                </a:solidFill>
              </a:rPr>
              <a:t>Accredited</a:t>
            </a:r>
          </a:p>
          <a:p>
            <a:pPr marL="742950" lvl="1" indent="-285750">
              <a:buFont typeface="Arial" panose="020B0604020202020204" pitchFamily="34" charset="0"/>
              <a:buChar char="•"/>
            </a:pPr>
            <a:r>
              <a:rPr lang="en-US" b="1" dirty="0" smtClean="0">
                <a:solidFill>
                  <a:srgbClr val="FFFF00"/>
                </a:solidFill>
              </a:rPr>
              <a:t>at </a:t>
            </a:r>
            <a:r>
              <a:rPr lang="en-US" b="1" dirty="0">
                <a:solidFill>
                  <a:srgbClr val="FFFF00"/>
                </a:solidFill>
              </a:rPr>
              <a:t>least one (1) year in length for certification or degree fulfillment</a:t>
            </a:r>
          </a:p>
          <a:p>
            <a:pPr marL="285750" lvl="0" indent="-285750">
              <a:buFont typeface="Arial" panose="020B0604020202020204" pitchFamily="34" charset="0"/>
              <a:buChar char="•"/>
            </a:pPr>
            <a:r>
              <a:rPr lang="en-US" b="1" dirty="0">
                <a:solidFill>
                  <a:srgbClr val="FFFF00"/>
                </a:solidFill>
              </a:rPr>
              <a:t>Have already applied for Pell (FAFSA)</a:t>
            </a:r>
          </a:p>
        </p:txBody>
      </p:sp>
    </p:spTree>
    <p:extLst>
      <p:ext uri="{BB962C8B-B14F-4D97-AF65-F5344CB8AC3E}">
        <p14:creationId xmlns:p14="http://schemas.microsoft.com/office/powerpoint/2010/main" val="4252387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a:solidFill>
                  <a:srgbClr val="FFFF00"/>
                </a:solidFill>
              </a:rPr>
              <a:t>Important Dates</a:t>
            </a:r>
            <a:endParaRPr lang="en-US" sz="2800" dirty="0">
              <a:solidFill>
                <a:srgbClr val="FFFF00"/>
              </a:solidFill>
            </a:endParaRPr>
          </a:p>
        </p:txBody>
      </p:sp>
      <p:sp>
        <p:nvSpPr>
          <p:cNvPr id="3" name="Subtitle 2"/>
          <p:cNvSpPr>
            <a:spLocks noGrp="1"/>
          </p:cNvSpPr>
          <p:nvPr>
            <p:ph type="subTitle" idx="1"/>
          </p:nvPr>
        </p:nvSpPr>
        <p:spPr>
          <a:xfrm>
            <a:off x="1154955" y="2127838"/>
            <a:ext cx="8825658" cy="3309257"/>
          </a:xfrm>
        </p:spPr>
        <p:txBody>
          <a:bodyPr>
            <a:normAutofit/>
          </a:bodyPr>
          <a:lstStyle/>
          <a:p>
            <a:pPr algn="ctr"/>
            <a:endParaRPr lang="en-US" dirty="0">
              <a:solidFill>
                <a:schemeClr val="bg1"/>
              </a:solidFill>
              <a:latin typeface="Century Gothic" panose="020B0502020202020204" pitchFamily="34" charset="0"/>
            </a:endParaRPr>
          </a:p>
          <a:p>
            <a:endParaRPr lang="en-US" dirty="0"/>
          </a:p>
        </p:txBody>
      </p:sp>
      <p:sp>
        <p:nvSpPr>
          <p:cNvPr id="4" name="TextBox 3"/>
          <p:cNvSpPr txBox="1"/>
          <p:nvPr/>
        </p:nvSpPr>
        <p:spPr>
          <a:xfrm>
            <a:off x="954741" y="2428978"/>
            <a:ext cx="10529047" cy="3077766"/>
          </a:xfrm>
          <a:prstGeom prst="rect">
            <a:avLst/>
          </a:prstGeom>
          <a:noFill/>
        </p:spPr>
        <p:txBody>
          <a:bodyPr wrap="square" rtlCol="0">
            <a:spAutoFit/>
          </a:bodyPr>
          <a:lstStyle/>
          <a:p>
            <a:r>
              <a:rPr lang="en-US" sz="2400" b="1" dirty="0">
                <a:solidFill>
                  <a:schemeClr val="bg1"/>
                </a:solidFill>
              </a:rPr>
              <a:t>There are two hard deadlines for acceptance to the program</a:t>
            </a:r>
            <a:r>
              <a:rPr lang="en-US" sz="2400" b="1" dirty="0" smtClean="0">
                <a:solidFill>
                  <a:schemeClr val="bg1"/>
                </a:solidFill>
              </a:rPr>
              <a:t>:</a:t>
            </a:r>
          </a:p>
          <a:p>
            <a:endParaRPr lang="en-US" b="1" dirty="0" smtClean="0"/>
          </a:p>
          <a:p>
            <a:endParaRPr lang="en-US" b="1" dirty="0"/>
          </a:p>
          <a:p>
            <a:pPr marL="285750" lvl="0" indent="-285750">
              <a:buFont typeface="Arial" panose="020B0604020202020204" pitchFamily="34" charset="0"/>
              <a:buChar char="•"/>
            </a:pPr>
            <a:r>
              <a:rPr lang="en-US" sz="2000" b="1" dirty="0">
                <a:solidFill>
                  <a:srgbClr val="FFFF00"/>
                </a:solidFill>
              </a:rPr>
              <a:t>July 15</a:t>
            </a:r>
            <a:r>
              <a:rPr lang="en-US" sz="2000" b="1" baseline="30000" dirty="0">
                <a:solidFill>
                  <a:srgbClr val="FFFF00"/>
                </a:solidFill>
              </a:rPr>
              <a:t>th</a:t>
            </a:r>
            <a:r>
              <a:rPr lang="en-US" sz="2000" b="1" dirty="0">
                <a:solidFill>
                  <a:srgbClr val="FFFF00"/>
                </a:solidFill>
              </a:rPr>
              <a:t> in preparation for Fall Semester</a:t>
            </a:r>
          </a:p>
          <a:p>
            <a:pPr marL="285750" lvl="0" indent="-285750">
              <a:buFont typeface="Arial" panose="020B0604020202020204" pitchFamily="34" charset="0"/>
              <a:buChar char="•"/>
            </a:pPr>
            <a:r>
              <a:rPr lang="en-US" sz="2000" b="1" dirty="0">
                <a:solidFill>
                  <a:srgbClr val="FFFF00"/>
                </a:solidFill>
              </a:rPr>
              <a:t>January 4</a:t>
            </a:r>
            <a:r>
              <a:rPr lang="en-US" sz="2000" b="1" baseline="30000" dirty="0">
                <a:solidFill>
                  <a:srgbClr val="FFFF00"/>
                </a:solidFill>
              </a:rPr>
              <a:t>th</a:t>
            </a:r>
            <a:r>
              <a:rPr lang="en-US" sz="2000" b="1" dirty="0">
                <a:solidFill>
                  <a:srgbClr val="FFFF00"/>
                </a:solidFill>
              </a:rPr>
              <a:t> in preparation for Spring </a:t>
            </a:r>
            <a:r>
              <a:rPr lang="en-US" sz="2000" b="1" dirty="0" smtClean="0">
                <a:solidFill>
                  <a:srgbClr val="FFFF00"/>
                </a:solidFill>
              </a:rPr>
              <a:t>Semester</a:t>
            </a:r>
          </a:p>
          <a:p>
            <a:pPr lvl="0"/>
            <a:endParaRPr lang="en-US" sz="2000" b="1" dirty="0" smtClean="0">
              <a:solidFill>
                <a:srgbClr val="FFFF00"/>
              </a:solidFill>
            </a:endParaRPr>
          </a:p>
          <a:p>
            <a:pPr lvl="0"/>
            <a:endParaRPr lang="en-US" sz="2000" b="1" dirty="0">
              <a:solidFill>
                <a:srgbClr val="FFFF00"/>
              </a:solidFill>
            </a:endParaRPr>
          </a:p>
          <a:p>
            <a:pPr lvl="0" algn="ctr"/>
            <a:r>
              <a:rPr lang="en-US" dirty="0" smtClean="0">
                <a:solidFill>
                  <a:schemeClr val="bg1"/>
                </a:solidFill>
              </a:rPr>
              <a:t>All required documents must be emailed to </a:t>
            </a:r>
            <a:r>
              <a:rPr lang="en-US" u="sng" dirty="0" smtClean="0">
                <a:solidFill>
                  <a:schemeClr val="bg1"/>
                </a:solidFill>
                <a:hlinkClick r:id="rId2"/>
              </a:rPr>
              <a:t>askEAP@tonation-nsm.gov</a:t>
            </a:r>
            <a:r>
              <a:rPr lang="en-US" dirty="0" smtClean="0">
                <a:solidFill>
                  <a:schemeClr val="bg1"/>
                </a:solidFill>
              </a:rPr>
              <a:t> </a:t>
            </a:r>
          </a:p>
          <a:p>
            <a:pPr lvl="0" algn="ctr"/>
            <a:r>
              <a:rPr lang="en-US" dirty="0" smtClean="0">
                <a:solidFill>
                  <a:schemeClr val="bg1"/>
                </a:solidFill>
              </a:rPr>
              <a:t>and received by 11:59pm Mountain Standard Time. </a:t>
            </a:r>
            <a:endParaRPr lang="en-US" sz="2000" dirty="0" smtClean="0">
              <a:solidFill>
                <a:schemeClr val="bg1"/>
              </a:solidFill>
            </a:endParaRPr>
          </a:p>
          <a:p>
            <a:endParaRPr lang="en-US" dirty="0"/>
          </a:p>
        </p:txBody>
      </p:sp>
    </p:spTree>
    <p:extLst>
      <p:ext uri="{BB962C8B-B14F-4D97-AF65-F5344CB8AC3E}">
        <p14:creationId xmlns:p14="http://schemas.microsoft.com/office/powerpoint/2010/main" val="2202251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Required Steps</a:t>
            </a:r>
            <a:endParaRPr lang="en-US" sz="2800" b="1" dirty="0">
              <a:solidFill>
                <a:srgbClr val="FFFF00"/>
              </a:solidFill>
            </a:endParaRPr>
          </a:p>
        </p:txBody>
      </p:sp>
      <p:sp>
        <p:nvSpPr>
          <p:cNvPr id="3" name="Subtitle 2"/>
          <p:cNvSpPr>
            <a:spLocks noGrp="1"/>
          </p:cNvSpPr>
          <p:nvPr>
            <p:ph type="subTitle" idx="1"/>
          </p:nvPr>
        </p:nvSpPr>
        <p:spPr>
          <a:xfrm>
            <a:off x="1154955" y="2127838"/>
            <a:ext cx="8825658" cy="3309257"/>
          </a:xfrm>
        </p:spPr>
        <p:txBody>
          <a:bodyPr>
            <a:normAutofit/>
          </a:bodyPr>
          <a:lstStyle/>
          <a:p>
            <a:pPr algn="ctr"/>
            <a:endParaRPr lang="en-US" dirty="0">
              <a:solidFill>
                <a:schemeClr val="bg1"/>
              </a:solidFill>
              <a:latin typeface="Century Gothic" panose="020B0502020202020204" pitchFamily="34" charset="0"/>
            </a:endParaRPr>
          </a:p>
          <a:p>
            <a:endParaRPr lang="en-US" dirty="0"/>
          </a:p>
        </p:txBody>
      </p:sp>
      <p:sp>
        <p:nvSpPr>
          <p:cNvPr id="4" name="TextBox 3"/>
          <p:cNvSpPr txBox="1"/>
          <p:nvPr/>
        </p:nvSpPr>
        <p:spPr>
          <a:xfrm>
            <a:off x="954741" y="2213826"/>
            <a:ext cx="10529047" cy="3816429"/>
          </a:xfrm>
          <a:prstGeom prst="rect">
            <a:avLst/>
          </a:prstGeom>
          <a:noFill/>
        </p:spPr>
        <p:txBody>
          <a:bodyPr wrap="square" rtlCol="0">
            <a:spAutoFit/>
          </a:bodyPr>
          <a:lstStyle/>
          <a:p>
            <a:r>
              <a:rPr lang="en-US" sz="2400" b="1" dirty="0">
                <a:solidFill>
                  <a:schemeClr val="bg1"/>
                </a:solidFill>
              </a:rPr>
              <a:t>Several Program Requirements Take </a:t>
            </a:r>
            <a:r>
              <a:rPr lang="en-US" sz="2400" b="1" dirty="0" smtClean="0">
                <a:solidFill>
                  <a:schemeClr val="bg1"/>
                </a:solidFill>
              </a:rPr>
              <a:t>Longer </a:t>
            </a:r>
            <a:r>
              <a:rPr lang="en-US" sz="2400" b="1" dirty="0">
                <a:solidFill>
                  <a:schemeClr val="bg1"/>
                </a:solidFill>
              </a:rPr>
              <a:t>to Produce and Submit.</a:t>
            </a:r>
          </a:p>
          <a:p>
            <a:endParaRPr lang="en-US" sz="2000" dirty="0" smtClean="0">
              <a:solidFill>
                <a:srgbClr val="FFFF00"/>
              </a:solidFill>
            </a:endParaRPr>
          </a:p>
          <a:p>
            <a:r>
              <a:rPr lang="en-US" sz="2000" dirty="0" smtClean="0">
                <a:solidFill>
                  <a:srgbClr val="FFFF00"/>
                </a:solidFill>
              </a:rPr>
              <a:t>The </a:t>
            </a:r>
            <a:r>
              <a:rPr lang="en-US" sz="2000" dirty="0">
                <a:solidFill>
                  <a:srgbClr val="FFFF00"/>
                </a:solidFill>
              </a:rPr>
              <a:t>following requirements should be started at least two (2) months before the program deadlines. If you don’t, it’s more than likely that you won’t meet the standing due date.</a:t>
            </a:r>
          </a:p>
          <a:p>
            <a:pPr lvl="0"/>
            <a:endParaRPr lang="en-US" sz="2000" b="1" dirty="0" smtClean="0">
              <a:solidFill>
                <a:srgbClr val="FFFF00"/>
              </a:solidFill>
            </a:endParaRPr>
          </a:p>
          <a:p>
            <a:pPr lvl="0"/>
            <a:endParaRPr lang="en-US" sz="2000" b="1" dirty="0" smtClean="0">
              <a:solidFill>
                <a:srgbClr val="FFFF00"/>
              </a:solidFill>
            </a:endParaRPr>
          </a:p>
          <a:p>
            <a:pPr marL="285750" lvl="0" indent="-285750">
              <a:buFont typeface="Arial" panose="020B0604020202020204" pitchFamily="34" charset="0"/>
              <a:buChar char="•"/>
            </a:pPr>
            <a:r>
              <a:rPr lang="en-US" sz="2000" b="1" dirty="0">
                <a:solidFill>
                  <a:schemeClr val="bg1"/>
                </a:solidFill>
              </a:rPr>
              <a:t>Complete and submit your Free Application for Federal Student Aid (FAFSA).</a:t>
            </a:r>
          </a:p>
          <a:p>
            <a:pPr marL="285750" lvl="0" indent="-285750">
              <a:buFont typeface="Arial" panose="020B0604020202020204" pitchFamily="34" charset="0"/>
              <a:buChar char="•"/>
            </a:pPr>
            <a:r>
              <a:rPr lang="en-US" sz="2000" b="1" dirty="0">
                <a:solidFill>
                  <a:schemeClr val="bg1"/>
                </a:solidFill>
              </a:rPr>
              <a:t>Apply and get accepted to your school, college or university.</a:t>
            </a:r>
          </a:p>
          <a:p>
            <a:pPr marL="285750" lvl="0" indent="-285750">
              <a:buFont typeface="Arial" panose="020B0604020202020204" pitchFamily="34" charset="0"/>
              <a:buChar char="•"/>
            </a:pPr>
            <a:r>
              <a:rPr lang="en-US" sz="2000" b="1" dirty="0">
                <a:solidFill>
                  <a:schemeClr val="bg1"/>
                </a:solidFill>
              </a:rPr>
              <a:t>Request official transcripts from schools you have attended.</a:t>
            </a:r>
          </a:p>
          <a:p>
            <a:pPr lvl="0"/>
            <a:endParaRPr lang="en-US" sz="2000" b="1" dirty="0">
              <a:solidFill>
                <a:srgbClr val="FFFF00"/>
              </a:solidFill>
            </a:endParaRPr>
          </a:p>
          <a:p>
            <a:endParaRPr lang="en-US" dirty="0"/>
          </a:p>
        </p:txBody>
      </p:sp>
    </p:spTree>
    <p:extLst>
      <p:ext uri="{BB962C8B-B14F-4D97-AF65-F5344CB8AC3E}">
        <p14:creationId xmlns:p14="http://schemas.microsoft.com/office/powerpoint/2010/main" val="802248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Required Steps</a:t>
            </a:r>
            <a:endParaRPr lang="en-US" sz="2800" b="1" dirty="0">
              <a:solidFill>
                <a:srgbClr val="FFFF00"/>
              </a:solidFill>
            </a:endParaRPr>
          </a:p>
        </p:txBody>
      </p:sp>
      <p:sp>
        <p:nvSpPr>
          <p:cNvPr id="3" name="Subtitle 2"/>
          <p:cNvSpPr>
            <a:spLocks noGrp="1"/>
          </p:cNvSpPr>
          <p:nvPr>
            <p:ph type="subTitle" idx="1"/>
          </p:nvPr>
        </p:nvSpPr>
        <p:spPr>
          <a:xfrm>
            <a:off x="1154955" y="2127838"/>
            <a:ext cx="8825658" cy="3309257"/>
          </a:xfrm>
        </p:spPr>
        <p:txBody>
          <a:bodyPr>
            <a:normAutofit/>
          </a:bodyPr>
          <a:lstStyle/>
          <a:p>
            <a:pPr algn="ctr"/>
            <a:endParaRPr lang="en-US" dirty="0">
              <a:solidFill>
                <a:schemeClr val="bg1"/>
              </a:solidFill>
              <a:latin typeface="Century Gothic" panose="020B0502020202020204" pitchFamily="34" charset="0"/>
            </a:endParaRPr>
          </a:p>
          <a:p>
            <a:endParaRPr lang="en-US" dirty="0"/>
          </a:p>
        </p:txBody>
      </p:sp>
      <p:sp>
        <p:nvSpPr>
          <p:cNvPr id="4" name="TextBox 3"/>
          <p:cNvSpPr txBox="1"/>
          <p:nvPr/>
        </p:nvSpPr>
        <p:spPr>
          <a:xfrm>
            <a:off x="954741" y="2213826"/>
            <a:ext cx="10529047" cy="3754874"/>
          </a:xfrm>
          <a:prstGeom prst="rect">
            <a:avLst/>
          </a:prstGeom>
          <a:noFill/>
        </p:spPr>
        <p:txBody>
          <a:bodyPr wrap="square" rtlCol="0">
            <a:spAutoFit/>
          </a:bodyPr>
          <a:lstStyle/>
          <a:p>
            <a:r>
              <a:rPr lang="en-US" sz="2800" b="1" dirty="0" smtClean="0">
                <a:solidFill>
                  <a:schemeClr val="bg1"/>
                </a:solidFill>
              </a:rPr>
              <a:t>FAFSA</a:t>
            </a:r>
            <a:endParaRPr lang="en-US" sz="2800" b="1" dirty="0">
              <a:solidFill>
                <a:schemeClr val="bg1"/>
              </a:solidFill>
            </a:endParaRPr>
          </a:p>
          <a:p>
            <a:endParaRPr lang="en-US" sz="2000" dirty="0" smtClean="0">
              <a:solidFill>
                <a:srgbClr val="FFFF00"/>
              </a:solidFill>
            </a:endParaRPr>
          </a:p>
          <a:p>
            <a:pPr lvl="0"/>
            <a:endParaRPr lang="en-US" sz="2000" b="1" dirty="0" smtClean="0">
              <a:solidFill>
                <a:srgbClr val="FFFF00"/>
              </a:solidFill>
            </a:endParaRPr>
          </a:p>
          <a:p>
            <a:pPr marL="285750" lvl="0" indent="-285750">
              <a:buFont typeface="Arial" panose="020B0604020202020204" pitchFamily="34" charset="0"/>
              <a:buChar char="•"/>
            </a:pPr>
            <a:r>
              <a:rPr lang="en-US" sz="2200" dirty="0">
                <a:solidFill>
                  <a:srgbClr val="FFFF00"/>
                </a:solidFill>
              </a:rPr>
              <a:t>You must complete and submit your </a:t>
            </a:r>
            <a:r>
              <a:rPr lang="en-US" sz="2200" b="1" dirty="0">
                <a:solidFill>
                  <a:srgbClr val="FFFF00"/>
                </a:solidFill>
              </a:rPr>
              <a:t>FAFSA</a:t>
            </a:r>
            <a:r>
              <a:rPr lang="en-US" sz="2200" dirty="0">
                <a:solidFill>
                  <a:srgbClr val="FFFF00"/>
                </a:solidFill>
              </a:rPr>
              <a:t>.</a:t>
            </a:r>
          </a:p>
          <a:p>
            <a:pPr marL="285750" indent="-285750">
              <a:buFont typeface="Arial" panose="020B0604020202020204" pitchFamily="34" charset="0"/>
              <a:buChar char="•"/>
            </a:pPr>
            <a:r>
              <a:rPr lang="en-US" sz="2200" dirty="0">
                <a:solidFill>
                  <a:srgbClr val="FFFF00"/>
                </a:solidFill>
              </a:rPr>
              <a:t>Apply online at </a:t>
            </a:r>
            <a:r>
              <a:rPr lang="en-US" sz="2200" u="sng" dirty="0">
                <a:solidFill>
                  <a:srgbClr val="FFFF00"/>
                </a:solidFill>
                <a:hlinkClick r:id="rId2"/>
              </a:rPr>
              <a:t>www.fafsa.ed.gov</a:t>
            </a:r>
            <a:r>
              <a:rPr lang="en-US" sz="2200" dirty="0" smtClean="0">
                <a:solidFill>
                  <a:srgbClr val="FFFF00"/>
                </a:solidFill>
              </a:rPr>
              <a:t>. Check back in with your application. If it was selected for verification, you will require more documents for completion.</a:t>
            </a:r>
            <a:endParaRPr lang="en-US" sz="2200" dirty="0">
              <a:solidFill>
                <a:srgbClr val="FFFF00"/>
              </a:solidFill>
            </a:endParaRPr>
          </a:p>
          <a:p>
            <a:pPr marL="285750" lvl="0" indent="-285750">
              <a:buFont typeface="Arial" panose="020B0604020202020204" pitchFamily="34" charset="0"/>
              <a:buChar char="•"/>
            </a:pPr>
            <a:r>
              <a:rPr lang="en-US" sz="2200" dirty="0" smtClean="0">
                <a:solidFill>
                  <a:srgbClr val="FFFF00"/>
                </a:solidFill>
              </a:rPr>
              <a:t>The </a:t>
            </a:r>
            <a:r>
              <a:rPr lang="en-US" sz="2200" dirty="0">
                <a:solidFill>
                  <a:srgbClr val="FFFF00"/>
                </a:solidFill>
              </a:rPr>
              <a:t>results, called your </a:t>
            </a:r>
            <a:r>
              <a:rPr lang="en-US" sz="2200" b="1" dirty="0">
                <a:solidFill>
                  <a:srgbClr val="FFFF00"/>
                </a:solidFill>
              </a:rPr>
              <a:t>Student Aid Report (SAR)</a:t>
            </a:r>
            <a:r>
              <a:rPr lang="en-US" sz="2200" dirty="0">
                <a:solidFill>
                  <a:srgbClr val="FFFF00"/>
                </a:solidFill>
              </a:rPr>
              <a:t>, will be emailed to you.</a:t>
            </a:r>
          </a:p>
          <a:p>
            <a:pPr marL="285750" lvl="0" indent="-285750">
              <a:buFont typeface="Arial" panose="020B0604020202020204" pitchFamily="34" charset="0"/>
              <a:buChar char="•"/>
            </a:pPr>
            <a:r>
              <a:rPr lang="en-US" sz="2200" dirty="0">
                <a:solidFill>
                  <a:srgbClr val="FFFF00"/>
                </a:solidFill>
              </a:rPr>
              <a:t>Make sure the school you are attending is listed in their system.</a:t>
            </a:r>
          </a:p>
          <a:p>
            <a:pPr lvl="0"/>
            <a:endParaRPr lang="en-US" sz="2000" b="1" dirty="0">
              <a:solidFill>
                <a:srgbClr val="FFFF00"/>
              </a:solidFill>
            </a:endParaRPr>
          </a:p>
          <a:p>
            <a:endParaRPr lang="en-US" dirty="0"/>
          </a:p>
        </p:txBody>
      </p:sp>
    </p:spTree>
    <p:extLst>
      <p:ext uri="{BB962C8B-B14F-4D97-AF65-F5344CB8AC3E}">
        <p14:creationId xmlns:p14="http://schemas.microsoft.com/office/powerpoint/2010/main" val="617010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Required Steps</a:t>
            </a:r>
            <a:endParaRPr lang="en-US" sz="2800" b="1" dirty="0">
              <a:solidFill>
                <a:srgbClr val="FFFF00"/>
              </a:solidFill>
            </a:endParaRPr>
          </a:p>
        </p:txBody>
      </p:sp>
      <p:sp>
        <p:nvSpPr>
          <p:cNvPr id="3" name="Subtitle 2"/>
          <p:cNvSpPr>
            <a:spLocks noGrp="1"/>
          </p:cNvSpPr>
          <p:nvPr>
            <p:ph type="subTitle" idx="1"/>
          </p:nvPr>
        </p:nvSpPr>
        <p:spPr>
          <a:xfrm>
            <a:off x="1154955" y="2127838"/>
            <a:ext cx="8825658" cy="3309257"/>
          </a:xfrm>
        </p:spPr>
        <p:txBody>
          <a:bodyPr>
            <a:normAutofit/>
          </a:bodyPr>
          <a:lstStyle/>
          <a:p>
            <a:pPr algn="ctr"/>
            <a:endParaRPr lang="en-US" dirty="0">
              <a:solidFill>
                <a:schemeClr val="bg1"/>
              </a:solidFill>
              <a:latin typeface="Century Gothic" panose="020B0502020202020204" pitchFamily="34" charset="0"/>
            </a:endParaRPr>
          </a:p>
          <a:p>
            <a:endParaRPr lang="en-US" dirty="0"/>
          </a:p>
        </p:txBody>
      </p:sp>
      <p:sp>
        <p:nvSpPr>
          <p:cNvPr id="4" name="TextBox 3"/>
          <p:cNvSpPr txBox="1"/>
          <p:nvPr/>
        </p:nvSpPr>
        <p:spPr>
          <a:xfrm>
            <a:off x="954741" y="2213826"/>
            <a:ext cx="10529047" cy="2646878"/>
          </a:xfrm>
          <a:prstGeom prst="rect">
            <a:avLst/>
          </a:prstGeom>
          <a:noFill/>
        </p:spPr>
        <p:txBody>
          <a:bodyPr wrap="square" rtlCol="0">
            <a:spAutoFit/>
          </a:bodyPr>
          <a:lstStyle/>
          <a:p>
            <a:r>
              <a:rPr lang="en-US" sz="2800" b="1" dirty="0" smtClean="0">
                <a:solidFill>
                  <a:schemeClr val="bg1"/>
                </a:solidFill>
              </a:rPr>
              <a:t>School Application and Acceptance Letter</a:t>
            </a:r>
            <a:endParaRPr lang="en-US" sz="2800" b="1" dirty="0">
              <a:solidFill>
                <a:schemeClr val="bg1"/>
              </a:solidFill>
            </a:endParaRPr>
          </a:p>
          <a:p>
            <a:endParaRPr lang="en-US" sz="2000" dirty="0" smtClean="0">
              <a:solidFill>
                <a:srgbClr val="FFFF00"/>
              </a:solidFill>
            </a:endParaRPr>
          </a:p>
          <a:p>
            <a:pPr lvl="0"/>
            <a:endParaRPr lang="en-US" sz="2000" b="1" dirty="0" smtClean="0">
              <a:solidFill>
                <a:srgbClr val="FFFF00"/>
              </a:solidFill>
            </a:endParaRPr>
          </a:p>
          <a:p>
            <a:pPr marL="285750" lvl="0" indent="-285750">
              <a:buFont typeface="Arial" panose="020B0604020202020204" pitchFamily="34" charset="0"/>
              <a:buChar char="•"/>
            </a:pPr>
            <a:r>
              <a:rPr lang="en-US" sz="2000" dirty="0">
                <a:solidFill>
                  <a:srgbClr val="FFFF00"/>
                </a:solidFill>
              </a:rPr>
              <a:t>You need to apply and get accepted to your school, college or university.</a:t>
            </a:r>
          </a:p>
          <a:p>
            <a:pPr marL="285750" lvl="0" indent="-285750">
              <a:buFont typeface="Arial" panose="020B0604020202020204" pitchFamily="34" charset="0"/>
              <a:buChar char="•"/>
            </a:pPr>
            <a:r>
              <a:rPr lang="en-US" sz="2000" dirty="0">
                <a:solidFill>
                  <a:srgbClr val="FFFF00"/>
                </a:solidFill>
              </a:rPr>
              <a:t>You will need to provide proof by submitting your Acceptance Letter.</a:t>
            </a:r>
          </a:p>
          <a:p>
            <a:pPr marL="285750" lvl="0" indent="-285750">
              <a:buFont typeface="Arial" panose="020B0604020202020204" pitchFamily="34" charset="0"/>
              <a:buChar char="•"/>
            </a:pPr>
            <a:r>
              <a:rPr lang="en-US" sz="2000" dirty="0">
                <a:solidFill>
                  <a:srgbClr val="FFFF00"/>
                </a:solidFill>
              </a:rPr>
              <a:t>Your acceptance must be without any provisions or conditions.</a:t>
            </a:r>
          </a:p>
          <a:p>
            <a:pPr lvl="0"/>
            <a:endParaRPr lang="en-US" sz="2000" b="1" dirty="0">
              <a:solidFill>
                <a:srgbClr val="FFFF00"/>
              </a:solidFill>
            </a:endParaRPr>
          </a:p>
          <a:p>
            <a:endParaRPr lang="en-US" dirty="0"/>
          </a:p>
        </p:txBody>
      </p:sp>
    </p:spTree>
    <p:extLst>
      <p:ext uri="{BB962C8B-B14F-4D97-AF65-F5344CB8AC3E}">
        <p14:creationId xmlns:p14="http://schemas.microsoft.com/office/powerpoint/2010/main" val="215550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Required Steps</a:t>
            </a:r>
            <a:endParaRPr lang="en-US" sz="2800" b="1" dirty="0">
              <a:solidFill>
                <a:srgbClr val="FFFF00"/>
              </a:solidFill>
            </a:endParaRPr>
          </a:p>
        </p:txBody>
      </p:sp>
      <p:sp>
        <p:nvSpPr>
          <p:cNvPr id="4" name="TextBox 3"/>
          <p:cNvSpPr txBox="1"/>
          <p:nvPr/>
        </p:nvSpPr>
        <p:spPr>
          <a:xfrm>
            <a:off x="954741" y="2025568"/>
            <a:ext cx="10529047" cy="3908762"/>
          </a:xfrm>
          <a:prstGeom prst="rect">
            <a:avLst/>
          </a:prstGeom>
          <a:noFill/>
        </p:spPr>
        <p:txBody>
          <a:bodyPr wrap="square" rtlCol="0">
            <a:spAutoFit/>
          </a:bodyPr>
          <a:lstStyle/>
          <a:p>
            <a:r>
              <a:rPr lang="en-US" sz="2800" b="1" dirty="0" smtClean="0">
                <a:solidFill>
                  <a:schemeClr val="bg1"/>
                </a:solidFill>
              </a:rPr>
              <a:t>School Transcripts</a:t>
            </a:r>
            <a:endParaRPr lang="en-US" sz="2800" b="1" dirty="0">
              <a:solidFill>
                <a:schemeClr val="bg1"/>
              </a:solidFill>
            </a:endParaRPr>
          </a:p>
          <a:p>
            <a:endParaRPr lang="en-US" sz="2000" dirty="0" smtClean="0">
              <a:solidFill>
                <a:srgbClr val="FFFF00"/>
              </a:solidFill>
            </a:endParaRPr>
          </a:p>
          <a:p>
            <a:r>
              <a:rPr lang="en-US" dirty="0">
                <a:solidFill>
                  <a:srgbClr val="FFFF00"/>
                </a:solidFill>
              </a:rPr>
              <a:t>You need to request </a:t>
            </a:r>
            <a:r>
              <a:rPr lang="en-US" b="1" dirty="0">
                <a:solidFill>
                  <a:srgbClr val="FFFF00"/>
                </a:solidFill>
              </a:rPr>
              <a:t>Official Transcripts</a:t>
            </a:r>
            <a:r>
              <a:rPr lang="en-US" dirty="0">
                <a:solidFill>
                  <a:srgbClr val="FFFF00"/>
                </a:solidFill>
              </a:rPr>
              <a:t> from the schools you have attended</a:t>
            </a:r>
          </a:p>
          <a:p>
            <a:pPr marL="285750" lvl="0" indent="-285750">
              <a:buFont typeface="Arial" panose="020B0604020202020204" pitchFamily="34" charset="0"/>
              <a:buChar char="•"/>
            </a:pPr>
            <a:r>
              <a:rPr lang="en-US" dirty="0">
                <a:solidFill>
                  <a:srgbClr val="FFFF00"/>
                </a:solidFill>
              </a:rPr>
              <a:t>Our policy requires, at minimum, official transcripts from </a:t>
            </a:r>
            <a:r>
              <a:rPr lang="en-US" b="1" dirty="0">
                <a:solidFill>
                  <a:srgbClr val="FFFF00"/>
                </a:solidFill>
              </a:rPr>
              <a:t>high school</a:t>
            </a:r>
            <a:r>
              <a:rPr lang="en-US" dirty="0">
                <a:solidFill>
                  <a:srgbClr val="FFFF00"/>
                </a:solidFill>
              </a:rPr>
              <a:t> with posted graduation date </a:t>
            </a:r>
            <a:r>
              <a:rPr lang="en-US" b="1" dirty="0">
                <a:solidFill>
                  <a:srgbClr val="FFFF00"/>
                </a:solidFill>
              </a:rPr>
              <a:t>OR GED scores</a:t>
            </a:r>
            <a:r>
              <a:rPr lang="en-US" dirty="0">
                <a:solidFill>
                  <a:srgbClr val="FFFF00"/>
                </a:solidFill>
              </a:rPr>
              <a:t>.</a:t>
            </a:r>
          </a:p>
          <a:p>
            <a:pPr marL="285750" lvl="0" indent="-285750">
              <a:buFont typeface="Arial" panose="020B0604020202020204" pitchFamily="34" charset="0"/>
              <a:buChar char="•"/>
            </a:pPr>
            <a:r>
              <a:rPr lang="en-US" dirty="0">
                <a:solidFill>
                  <a:srgbClr val="FFFF00"/>
                </a:solidFill>
              </a:rPr>
              <a:t>If applicable, you must submit official transcripts from any college or university you’ve attended.</a:t>
            </a:r>
          </a:p>
          <a:p>
            <a:pPr marL="285750" lvl="0" indent="-285750">
              <a:buFont typeface="Arial" panose="020B0604020202020204" pitchFamily="34" charset="0"/>
              <a:buChar char="•"/>
            </a:pPr>
            <a:r>
              <a:rPr lang="en-US" dirty="0">
                <a:solidFill>
                  <a:srgbClr val="FFFF00"/>
                </a:solidFill>
              </a:rPr>
              <a:t>If you are currently completing a degree, make sure you request your degree is posted on your transcripts before they are sent to our office.</a:t>
            </a:r>
          </a:p>
          <a:p>
            <a:pPr lvl="0"/>
            <a:endParaRPr lang="en-US" sz="2000" b="1" dirty="0">
              <a:solidFill>
                <a:srgbClr val="FFFF00"/>
              </a:solidFill>
            </a:endParaRPr>
          </a:p>
          <a:p>
            <a:r>
              <a:rPr lang="en-US" b="1" dirty="0">
                <a:solidFill>
                  <a:schemeClr val="bg1"/>
                </a:solidFill>
              </a:rPr>
              <a:t>Official/Electronic Transcripts are certified by a registrar’s office. Official transcripts must be received by email, mail, or hand delivered in the original, unbroken sealed envelope.</a:t>
            </a:r>
          </a:p>
          <a:p>
            <a:endParaRPr lang="en-US" dirty="0"/>
          </a:p>
        </p:txBody>
      </p:sp>
    </p:spTree>
    <p:extLst>
      <p:ext uri="{BB962C8B-B14F-4D97-AF65-F5344CB8AC3E}">
        <p14:creationId xmlns:p14="http://schemas.microsoft.com/office/powerpoint/2010/main" val="4134568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5996" y="733898"/>
            <a:ext cx="8064727" cy="970038"/>
          </a:xfrm>
        </p:spPr>
        <p:txBody>
          <a:bodyPr/>
          <a:lstStyle/>
          <a:p>
            <a:r>
              <a:rPr lang="en-US" sz="2000" b="1" dirty="0">
                <a:solidFill>
                  <a:srgbClr val="FFFF00"/>
                </a:solidFill>
              </a:rPr>
              <a:t>Tohono O’odham Nation Education Assistance Program</a:t>
            </a:r>
            <a:r>
              <a:rPr lang="en-US" sz="2000" dirty="0">
                <a:solidFill>
                  <a:srgbClr val="FFFF00"/>
                </a:solidFill>
              </a:rPr>
              <a:t/>
            </a:r>
            <a:br>
              <a:rPr lang="en-US" sz="2000" dirty="0">
                <a:solidFill>
                  <a:srgbClr val="FFFF00"/>
                </a:solidFill>
              </a:rPr>
            </a:br>
            <a:r>
              <a:rPr lang="en-US" sz="2800" b="1" dirty="0" smtClean="0">
                <a:solidFill>
                  <a:srgbClr val="FFFF00"/>
                </a:solidFill>
              </a:rPr>
              <a:t>Required Steps</a:t>
            </a:r>
            <a:endParaRPr lang="en-US" sz="2800" b="1" dirty="0">
              <a:solidFill>
                <a:srgbClr val="FFFF00"/>
              </a:solidFill>
            </a:endParaRPr>
          </a:p>
        </p:txBody>
      </p:sp>
      <p:sp>
        <p:nvSpPr>
          <p:cNvPr id="4" name="TextBox 3"/>
          <p:cNvSpPr txBox="1"/>
          <p:nvPr/>
        </p:nvSpPr>
        <p:spPr>
          <a:xfrm>
            <a:off x="954741" y="2025568"/>
            <a:ext cx="10529047" cy="3077766"/>
          </a:xfrm>
          <a:prstGeom prst="rect">
            <a:avLst/>
          </a:prstGeom>
          <a:noFill/>
        </p:spPr>
        <p:txBody>
          <a:bodyPr wrap="square" rtlCol="0">
            <a:spAutoFit/>
          </a:bodyPr>
          <a:lstStyle/>
          <a:p>
            <a:r>
              <a:rPr lang="en-US" sz="2800" b="1" dirty="0">
                <a:solidFill>
                  <a:schemeClr val="bg1"/>
                </a:solidFill>
              </a:rPr>
              <a:t>After Being Accepted to Your School, and Have Access to Your Student Aid Report (SAR):</a:t>
            </a:r>
            <a:endParaRPr lang="en-US" sz="2800" dirty="0">
              <a:solidFill>
                <a:schemeClr val="bg1"/>
              </a:solidFill>
            </a:endParaRPr>
          </a:p>
          <a:p>
            <a:endParaRPr lang="en-US" sz="2000" dirty="0" smtClean="0">
              <a:solidFill>
                <a:srgbClr val="FFFF00"/>
              </a:solidFill>
            </a:endParaRPr>
          </a:p>
          <a:p>
            <a:pPr marL="285750" lvl="0" indent="-285750">
              <a:buFont typeface="Arial" panose="020B0604020202020204" pitchFamily="34" charset="0"/>
              <a:buChar char="•"/>
            </a:pPr>
            <a:r>
              <a:rPr lang="en-US" sz="2000" dirty="0">
                <a:solidFill>
                  <a:srgbClr val="FFFF00"/>
                </a:solidFill>
              </a:rPr>
              <a:t>Contact your school’s financial aid officer to make sure your file is complete and that they don’t require more documentation. </a:t>
            </a:r>
          </a:p>
          <a:p>
            <a:pPr marL="285750" lvl="0" indent="-285750">
              <a:buFont typeface="Arial" panose="020B0604020202020204" pitchFamily="34" charset="0"/>
              <a:buChar char="•"/>
            </a:pPr>
            <a:r>
              <a:rPr lang="en-US" sz="2000" dirty="0">
                <a:solidFill>
                  <a:srgbClr val="FFFF00"/>
                </a:solidFill>
              </a:rPr>
              <a:t>When your file is complete, fill in the TOP PORTION ONLY of the </a:t>
            </a:r>
            <a:r>
              <a:rPr lang="en-US" sz="2000" b="1" u="sng" dirty="0">
                <a:solidFill>
                  <a:srgbClr val="FFFF00"/>
                </a:solidFill>
              </a:rPr>
              <a:t>Financial Needs Analysis (FNA)</a:t>
            </a:r>
            <a:r>
              <a:rPr lang="en-US" sz="2000" dirty="0">
                <a:solidFill>
                  <a:srgbClr val="FFFF00"/>
                </a:solidFill>
              </a:rPr>
              <a:t> and submit it to the financial aid officer at your school. </a:t>
            </a:r>
          </a:p>
          <a:p>
            <a:pPr marL="285750" lvl="0" indent="-285750">
              <a:buFont typeface="Arial" panose="020B0604020202020204" pitchFamily="34" charset="0"/>
              <a:buChar char="•"/>
            </a:pPr>
            <a:r>
              <a:rPr lang="en-US" sz="2000" dirty="0">
                <a:solidFill>
                  <a:srgbClr val="FFFF00"/>
                </a:solidFill>
              </a:rPr>
              <a:t>The FNA must come from your school to our office.  </a:t>
            </a:r>
          </a:p>
          <a:p>
            <a:endParaRPr lang="en-US" dirty="0"/>
          </a:p>
        </p:txBody>
      </p:sp>
    </p:spTree>
    <p:extLst>
      <p:ext uri="{BB962C8B-B14F-4D97-AF65-F5344CB8AC3E}">
        <p14:creationId xmlns:p14="http://schemas.microsoft.com/office/powerpoint/2010/main" val="24857027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763</TotalTime>
  <Words>1323</Words>
  <Application>Microsoft Office PowerPoint</Application>
  <PresentationFormat>Widescreen</PresentationFormat>
  <Paragraphs>126</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Arial Narrow</vt:lpstr>
      <vt:lpstr>Calibri</vt:lpstr>
      <vt:lpstr>Century Gothic</vt:lpstr>
      <vt:lpstr>Symbol</vt:lpstr>
      <vt:lpstr>Times New Roman</vt:lpstr>
      <vt:lpstr>Wingdings</vt:lpstr>
      <vt:lpstr>Wingdings 3</vt:lpstr>
      <vt:lpstr>Ion Boardroom</vt:lpstr>
      <vt:lpstr>Applying for the Tohono O’odham Nation Education Assistance Program (EAP) </vt:lpstr>
      <vt:lpstr>To help you apply for the Tohono O’odham Nation Education Assistance Program, this presentation will explain the information you need to know, and steps required, as part of the application process: </vt:lpstr>
      <vt:lpstr>Tohono O’odham Nation Education Assistance Program Program Qualifications</vt:lpstr>
      <vt:lpstr>Tohono O’odham Nation Education Assistance Program Important Dates</vt:lpstr>
      <vt:lpstr>Tohono O’odham Nation Education Assistance Program Required Steps</vt:lpstr>
      <vt:lpstr>Tohono O’odham Nation Education Assistance Program Required Steps</vt:lpstr>
      <vt:lpstr>Tohono O’odham Nation Education Assistance Program Required Steps</vt:lpstr>
      <vt:lpstr>Tohono O’odham Nation Education Assistance Program Required Steps</vt:lpstr>
      <vt:lpstr>Tohono O’odham Nation Education Assistance Program Required Steps</vt:lpstr>
      <vt:lpstr>Tohono O’odham Nation Education Assistance Program Required Steps</vt:lpstr>
      <vt:lpstr>Tohono O’odham Nation Education Assistance Program Intake Process</vt:lpstr>
      <vt:lpstr>Tohono O’odham Nation Education Assistance Program Intake Process</vt:lpstr>
      <vt:lpstr>Tohono O’odham Nation Education Assistance Program Intake Process</vt:lpstr>
      <vt:lpstr>Tohono O’odham Nation Education Assistance Program Intake Process</vt:lpstr>
      <vt:lpstr>Tohono O’odham Nation Education Assistance Program Required Documents</vt:lpstr>
      <vt:lpstr>Tohono O’odham Nation Education Assistance Program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Tohono O’odham Nation Education Assistance Program/Higher Education Services (TONEAP/HES) Orientation</dc:title>
  <dc:creator>Jeffers Choyguha</dc:creator>
  <cp:lastModifiedBy>Jeffers Choyguha</cp:lastModifiedBy>
  <cp:revision>43</cp:revision>
  <dcterms:created xsi:type="dcterms:W3CDTF">2021-02-04T20:30:41Z</dcterms:created>
  <dcterms:modified xsi:type="dcterms:W3CDTF">2021-02-16T22:40:10Z</dcterms:modified>
</cp:coreProperties>
</file>